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6"/>
  </p:notesMasterIdLst>
  <p:sldIdLst>
    <p:sldId id="344" r:id="rId2"/>
    <p:sldId id="259" r:id="rId3"/>
    <p:sldId id="257" r:id="rId4"/>
    <p:sldId id="345" r:id="rId5"/>
    <p:sldId id="346" r:id="rId6"/>
    <p:sldId id="347" r:id="rId7"/>
    <p:sldId id="348" r:id="rId8"/>
    <p:sldId id="431" r:id="rId9"/>
    <p:sldId id="349" r:id="rId10"/>
    <p:sldId id="432" r:id="rId11"/>
    <p:sldId id="350" r:id="rId12"/>
    <p:sldId id="433" r:id="rId13"/>
    <p:sldId id="351" r:id="rId14"/>
    <p:sldId id="352" r:id="rId15"/>
    <p:sldId id="353" r:id="rId16"/>
    <p:sldId id="434" r:id="rId17"/>
    <p:sldId id="354" r:id="rId18"/>
    <p:sldId id="355" r:id="rId19"/>
    <p:sldId id="435" r:id="rId20"/>
    <p:sldId id="356" r:id="rId21"/>
    <p:sldId id="357" r:id="rId22"/>
    <p:sldId id="436" r:id="rId23"/>
    <p:sldId id="358" r:id="rId24"/>
    <p:sldId id="437" r:id="rId25"/>
    <p:sldId id="359" r:id="rId26"/>
    <p:sldId id="360" r:id="rId27"/>
    <p:sldId id="361" r:id="rId28"/>
    <p:sldId id="362" r:id="rId29"/>
    <p:sldId id="363" r:id="rId30"/>
    <p:sldId id="438" r:id="rId31"/>
    <p:sldId id="364" r:id="rId32"/>
    <p:sldId id="439" r:id="rId33"/>
    <p:sldId id="367" r:id="rId34"/>
    <p:sldId id="368" r:id="rId35"/>
    <p:sldId id="440" r:id="rId36"/>
    <p:sldId id="369" r:id="rId37"/>
    <p:sldId id="441" r:id="rId38"/>
    <p:sldId id="370" r:id="rId39"/>
    <p:sldId id="442" r:id="rId40"/>
    <p:sldId id="372" r:id="rId41"/>
    <p:sldId id="373" r:id="rId42"/>
    <p:sldId id="374" r:id="rId43"/>
    <p:sldId id="375" r:id="rId44"/>
    <p:sldId id="376" r:id="rId45"/>
    <p:sldId id="377" r:id="rId46"/>
    <p:sldId id="443" r:id="rId47"/>
    <p:sldId id="378" r:id="rId48"/>
    <p:sldId id="379" r:id="rId49"/>
    <p:sldId id="380" r:id="rId50"/>
    <p:sldId id="444" r:id="rId51"/>
    <p:sldId id="381" r:id="rId52"/>
    <p:sldId id="382" r:id="rId53"/>
    <p:sldId id="383" r:id="rId54"/>
    <p:sldId id="384" r:id="rId55"/>
    <p:sldId id="445" r:id="rId56"/>
    <p:sldId id="385" r:id="rId57"/>
    <p:sldId id="386" r:id="rId58"/>
    <p:sldId id="387" r:id="rId59"/>
    <p:sldId id="388" r:id="rId60"/>
    <p:sldId id="446" r:id="rId61"/>
    <p:sldId id="389" r:id="rId62"/>
    <p:sldId id="390" r:id="rId63"/>
    <p:sldId id="391" r:id="rId64"/>
    <p:sldId id="392" r:id="rId65"/>
    <p:sldId id="447" r:id="rId66"/>
    <p:sldId id="393" r:id="rId67"/>
    <p:sldId id="394" r:id="rId68"/>
    <p:sldId id="395" r:id="rId69"/>
    <p:sldId id="397" r:id="rId70"/>
    <p:sldId id="398" r:id="rId71"/>
    <p:sldId id="399" r:id="rId72"/>
    <p:sldId id="400" r:id="rId73"/>
    <p:sldId id="401" r:id="rId74"/>
    <p:sldId id="448" r:id="rId75"/>
    <p:sldId id="402" r:id="rId76"/>
    <p:sldId id="403" r:id="rId77"/>
    <p:sldId id="404" r:id="rId78"/>
    <p:sldId id="449" r:id="rId79"/>
    <p:sldId id="405" r:id="rId80"/>
    <p:sldId id="406" r:id="rId81"/>
    <p:sldId id="407" r:id="rId82"/>
    <p:sldId id="408" r:id="rId83"/>
    <p:sldId id="409" r:id="rId84"/>
    <p:sldId id="410" r:id="rId85"/>
    <p:sldId id="411" r:id="rId86"/>
    <p:sldId id="412" r:id="rId87"/>
    <p:sldId id="413" r:id="rId88"/>
    <p:sldId id="414" r:id="rId89"/>
    <p:sldId id="416" r:id="rId90"/>
    <p:sldId id="417" r:id="rId91"/>
    <p:sldId id="418" r:id="rId92"/>
    <p:sldId id="419" r:id="rId93"/>
    <p:sldId id="420" r:id="rId94"/>
    <p:sldId id="421" r:id="rId95"/>
    <p:sldId id="422" r:id="rId96"/>
    <p:sldId id="423" r:id="rId97"/>
    <p:sldId id="424" r:id="rId98"/>
    <p:sldId id="425" r:id="rId99"/>
    <p:sldId id="426" r:id="rId100"/>
    <p:sldId id="427" r:id="rId101"/>
    <p:sldId id="428" r:id="rId102"/>
    <p:sldId id="429" r:id="rId103"/>
    <p:sldId id="430" r:id="rId104"/>
    <p:sldId id="450" r:id="rId10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EEE7"/>
    <a:srgbClr val="CDDECE"/>
    <a:srgbClr val="E2F0D9"/>
    <a:srgbClr val="FBFDFC"/>
    <a:srgbClr val="D9D0BB"/>
    <a:srgbClr val="9DBF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36" autoAdjust="0"/>
    <p:restoredTop sz="92143" autoAdjust="0"/>
  </p:normalViewPr>
  <p:slideViewPr>
    <p:cSldViewPr snapToGrid="0" snapToObjects="1">
      <p:cViewPr varScale="1">
        <p:scale>
          <a:sx n="116" d="100"/>
          <a:sy n="116" d="100"/>
        </p:scale>
        <p:origin x="216"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6E58C2-6EAC-4B03-A290-579AED780EEB}" type="datetimeFigureOut">
              <a:rPr lang="tr-TR" smtClean="0"/>
              <a:t>6.10.2025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9B5C8-A8B9-4F59-93E3-928C5826DFA6}" type="slidenum">
              <a:rPr lang="tr-TR" smtClean="0"/>
              <a:t>‹#›</a:t>
            </a:fld>
            <a:endParaRPr lang="tr-TR"/>
          </a:p>
        </p:txBody>
      </p:sp>
    </p:spTree>
    <p:extLst>
      <p:ext uri="{BB962C8B-B14F-4D97-AF65-F5344CB8AC3E}">
        <p14:creationId xmlns:p14="http://schemas.microsoft.com/office/powerpoint/2010/main" val="1039091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5A35D821-B598-2F45-BCC5-41E7AB05C92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 xmlns:a16="http://schemas.microsoft.com/office/drawing/2014/main" id="{33DE08B2-0C60-7243-A35D-4694AB965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 xmlns:a16="http://schemas.microsoft.com/office/drawing/2014/main" id="{EF1C9561-06CA-B744-825E-83EA5E44076D}"/>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5" name="Alt Bilgi Yer Tutucusu 4">
            <a:extLst>
              <a:ext uri="{FF2B5EF4-FFF2-40B4-BE49-F238E27FC236}">
                <a16:creationId xmlns="" xmlns:a16="http://schemas.microsoft.com/office/drawing/2014/main" id="{D1336AF1-6E51-2A43-99D0-3894BB3006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BAEBDFFA-D346-1E4E-A6BB-DFB7265B867D}"/>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1043606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AD7924AC-8E21-A144-B7D5-27EE244A933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EB7D3D96-68E5-724C-8863-AB43179B56D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6692913D-4850-184B-B4E8-716D929CCB82}"/>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5" name="Alt Bilgi Yer Tutucusu 4">
            <a:extLst>
              <a:ext uri="{FF2B5EF4-FFF2-40B4-BE49-F238E27FC236}">
                <a16:creationId xmlns="" xmlns:a16="http://schemas.microsoft.com/office/drawing/2014/main" id="{AF0E8993-989F-E049-A7F3-9FBC8164C68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256374A9-3C20-DF42-9E1E-53D3C5E7EB22}"/>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1855901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 xmlns:a16="http://schemas.microsoft.com/office/drawing/2014/main" id="{D5CC8925-300F-AA4A-8DF8-07576ED0A50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8948D007-54B3-6F43-A02E-D13DBBFD2EA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34BF8FC6-69E2-B643-AD68-DF9E9E5E78D2}"/>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5" name="Alt Bilgi Yer Tutucusu 4">
            <a:extLst>
              <a:ext uri="{FF2B5EF4-FFF2-40B4-BE49-F238E27FC236}">
                <a16:creationId xmlns="" xmlns:a16="http://schemas.microsoft.com/office/drawing/2014/main" id="{226CCC69-E3EB-8D46-8CFB-E2D3FF8E9F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8FFA2121-9817-0745-AA9D-B32CB153CDB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950727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BFAC4EA-4355-4E4B-ABA6-2931334FA69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549123C5-5565-AB4D-9312-89B84EDEEB3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F878A1BC-567E-C743-8B0F-2C052CBFF4DD}"/>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5" name="Alt Bilgi Yer Tutucusu 4">
            <a:extLst>
              <a:ext uri="{FF2B5EF4-FFF2-40B4-BE49-F238E27FC236}">
                <a16:creationId xmlns="" xmlns:a16="http://schemas.microsoft.com/office/drawing/2014/main" id="{D6705588-93CC-094A-98CC-A82C4DAE54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E29CDE44-31E0-E64F-9D75-E015F373C10A}"/>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42018926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D7118273-F436-B945-A1B4-8EDD9BFF752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 xmlns:a16="http://schemas.microsoft.com/office/drawing/2014/main" id="{8BC153FF-3C78-3445-AA11-A0FDC33074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 xmlns:a16="http://schemas.microsoft.com/office/drawing/2014/main" id="{C53E9EF3-0FAF-DF40-80E1-E2C653741697}"/>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5" name="Alt Bilgi Yer Tutucusu 4">
            <a:extLst>
              <a:ext uri="{FF2B5EF4-FFF2-40B4-BE49-F238E27FC236}">
                <a16:creationId xmlns="" xmlns:a16="http://schemas.microsoft.com/office/drawing/2014/main" id="{CAEC927C-1EFD-F342-A66E-4E53AE2B37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95424A52-17AC-6143-A412-D9AAA0D1C243}"/>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085686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AF73135-E0CE-5745-94DB-E49AFC1594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AB569235-A32C-EB42-8E69-058C76ED644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 xmlns:a16="http://schemas.microsoft.com/office/drawing/2014/main" id="{9E1C5443-5F61-6646-A0DD-0BA0ADC6F5A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 xmlns:a16="http://schemas.microsoft.com/office/drawing/2014/main" id="{BA3212B2-3AB6-CA4D-802C-498291FFF595}"/>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6" name="Alt Bilgi Yer Tutucusu 5">
            <a:extLst>
              <a:ext uri="{FF2B5EF4-FFF2-40B4-BE49-F238E27FC236}">
                <a16:creationId xmlns="" xmlns:a16="http://schemas.microsoft.com/office/drawing/2014/main" id="{87080618-6D28-D249-B47E-1BF2C76B389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7DCCCC56-F68C-A14E-8FC3-42234DE456AF}"/>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12880590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70C9EA33-3115-D94A-AEF5-5DAEB0EDA4C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3BF05F6B-2F75-8C49-A8A3-45C360D687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 xmlns:a16="http://schemas.microsoft.com/office/drawing/2014/main" id="{DB1D2343-415A-1648-B122-B446F618645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 xmlns:a16="http://schemas.microsoft.com/office/drawing/2014/main" id="{CBA4747A-2168-1D4C-87DA-7ED1CCF3B2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 xmlns:a16="http://schemas.microsoft.com/office/drawing/2014/main" id="{A965041B-9347-304B-AE7C-78B379C5445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 xmlns:a16="http://schemas.microsoft.com/office/drawing/2014/main" id="{6B89249B-B00B-5147-BB26-107CB0246F0D}"/>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8" name="Alt Bilgi Yer Tutucusu 7">
            <a:extLst>
              <a:ext uri="{FF2B5EF4-FFF2-40B4-BE49-F238E27FC236}">
                <a16:creationId xmlns="" xmlns:a16="http://schemas.microsoft.com/office/drawing/2014/main" id="{1FAD6237-08CF-5C4F-8EBB-C84D762B93A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 xmlns:a16="http://schemas.microsoft.com/office/drawing/2014/main" id="{9DB59949-12B3-7547-B7B0-A21424A1DBF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664127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D3877308-B4A7-C044-8CA9-FE477C31541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 xmlns:a16="http://schemas.microsoft.com/office/drawing/2014/main" id="{EAF50B57-A924-1146-B97B-BCDC4145B88A}"/>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4" name="Alt Bilgi Yer Tutucusu 3">
            <a:extLst>
              <a:ext uri="{FF2B5EF4-FFF2-40B4-BE49-F238E27FC236}">
                <a16:creationId xmlns="" xmlns:a16="http://schemas.microsoft.com/office/drawing/2014/main" id="{88BDFA69-F6DC-E341-9DD2-37FBD9970B0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 xmlns:a16="http://schemas.microsoft.com/office/drawing/2014/main" id="{1A4016CD-7510-D343-8BEB-BC8159EF6B4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7336583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 xmlns:a16="http://schemas.microsoft.com/office/drawing/2014/main" id="{113DA16B-5157-2E46-A475-76AEF1FF0C0C}"/>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3" name="Alt Bilgi Yer Tutucusu 2">
            <a:extLst>
              <a:ext uri="{FF2B5EF4-FFF2-40B4-BE49-F238E27FC236}">
                <a16:creationId xmlns="" xmlns:a16="http://schemas.microsoft.com/office/drawing/2014/main" id="{5E89673F-0133-CF47-8EC0-DFEE51B983D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 xmlns:a16="http://schemas.microsoft.com/office/drawing/2014/main" id="{FB5C6368-E205-AF49-816E-D78852D6D056}"/>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57008616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FBB4367-7E7E-8443-8457-25099417F6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D5C8F6C7-3E03-2F49-843C-A4B6EA3100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 xmlns:a16="http://schemas.microsoft.com/office/drawing/2014/main" id="{6CC40D41-B3E3-D34E-AC1A-B6A26A08BD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 xmlns:a16="http://schemas.microsoft.com/office/drawing/2014/main" id="{E779F981-8155-C64E-8C5B-BEE4C212778E}"/>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6" name="Alt Bilgi Yer Tutucusu 5">
            <a:extLst>
              <a:ext uri="{FF2B5EF4-FFF2-40B4-BE49-F238E27FC236}">
                <a16:creationId xmlns="" xmlns:a16="http://schemas.microsoft.com/office/drawing/2014/main" id="{E0420426-B93E-9E47-9602-6E89B1FB247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727EDA28-38EB-5743-9185-0ED4B0AD7EF5}"/>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814157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42E1584-667C-534C-BACD-44B63C9234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 xmlns:a16="http://schemas.microsoft.com/office/drawing/2014/main" id="{B944FB6A-DDC9-B74D-A004-1CBA803072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 xmlns:a16="http://schemas.microsoft.com/office/drawing/2014/main" id="{C4617B2A-A398-3744-A90B-DD2CACEF15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 xmlns:a16="http://schemas.microsoft.com/office/drawing/2014/main" id="{82FEEC15-5746-FB43-B90F-F1AB028F0B67}"/>
              </a:ext>
            </a:extLst>
          </p:cNvPr>
          <p:cNvSpPr>
            <a:spLocks noGrp="1"/>
          </p:cNvSpPr>
          <p:nvPr>
            <p:ph type="dt" sz="half" idx="10"/>
          </p:nvPr>
        </p:nvSpPr>
        <p:spPr/>
        <p:txBody>
          <a:bodyPr/>
          <a:lstStyle/>
          <a:p>
            <a:fld id="{2598C94E-6AF1-5945-AFA7-F853B59FED91}" type="datetimeFigureOut">
              <a:rPr lang="tr-TR" smtClean="0"/>
              <a:t>6.10.2025</a:t>
            </a:fld>
            <a:endParaRPr lang="tr-TR"/>
          </a:p>
        </p:txBody>
      </p:sp>
      <p:sp>
        <p:nvSpPr>
          <p:cNvPr id="6" name="Alt Bilgi Yer Tutucusu 5">
            <a:extLst>
              <a:ext uri="{FF2B5EF4-FFF2-40B4-BE49-F238E27FC236}">
                <a16:creationId xmlns="" xmlns:a16="http://schemas.microsoft.com/office/drawing/2014/main" id="{A29C4110-C2E4-814A-B56D-2A634266FB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28222070-3F1E-0C4D-B255-0178BE9F40B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390243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 xmlns:a16="http://schemas.microsoft.com/office/drawing/2014/main" id="{298A56EB-624D-9F4C-A7D7-359B36F865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B5214EED-3FD5-0844-A5C0-1993DB04FC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F5EAC191-8FE5-8946-BFEB-90F193EAA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8C94E-6AF1-5945-AFA7-F853B59FED91}" type="datetimeFigureOut">
              <a:rPr lang="tr-TR" smtClean="0"/>
              <a:t>6.10.2025</a:t>
            </a:fld>
            <a:endParaRPr lang="tr-TR"/>
          </a:p>
        </p:txBody>
      </p:sp>
      <p:sp>
        <p:nvSpPr>
          <p:cNvPr id="5" name="Alt Bilgi Yer Tutucusu 4">
            <a:extLst>
              <a:ext uri="{FF2B5EF4-FFF2-40B4-BE49-F238E27FC236}">
                <a16:creationId xmlns="" xmlns:a16="http://schemas.microsoft.com/office/drawing/2014/main" id="{196F9522-2CD3-EF4F-A079-589DFE390A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 xmlns:a16="http://schemas.microsoft.com/office/drawing/2014/main" id="{171F7F8A-AC4E-BE48-8605-18576E9E41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6F05F-8F18-2742-8C5F-3FB427169995}" type="slidenum">
              <a:rPr lang="tr-TR" smtClean="0"/>
              <a:t>‹#›</a:t>
            </a:fld>
            <a:endParaRPr lang="tr-TR"/>
          </a:p>
        </p:txBody>
      </p:sp>
    </p:spTree>
    <p:extLst>
      <p:ext uri="{BB962C8B-B14F-4D97-AF65-F5344CB8AC3E}">
        <p14:creationId xmlns:p14="http://schemas.microsoft.com/office/powerpoint/2010/main" val="1099646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sp>
        <p:nvSpPr>
          <p:cNvPr id="14" name="Rectangle 3"/>
          <p:cNvSpPr txBox="1">
            <a:spLocks noChangeArrowheads="1"/>
          </p:cNvSpPr>
          <p:nvPr/>
        </p:nvSpPr>
        <p:spPr bwMode="auto">
          <a:xfrm>
            <a:off x="2" y="1213372"/>
            <a:ext cx="11811000" cy="7372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tr-TR" sz="3600" dirty="0" smtClean="0">
                <a:latin typeface="Helvetica" panose="020B0604020202020204" pitchFamily="34" charset="0"/>
                <a:ea typeface="Cambria" panose="02040503050406030204" pitchFamily="18" charset="0"/>
                <a:cs typeface="Helvetica" panose="020B0604020202020204" pitchFamily="34" charset="0"/>
              </a:rPr>
              <a:t>        </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r>
              <a:rPr lang="tr-TR" sz="3600" b="1" dirty="0" smtClean="0">
                <a:latin typeface="Helvetica" panose="020B0604020202020204" pitchFamily="34" charset="0"/>
                <a:ea typeface="Cambria" panose="02040503050406030204" pitchFamily="18" charset="0"/>
                <a:cs typeface="Helvetica" panose="020B0604020202020204" pitchFamily="34" charset="0"/>
              </a:rPr>
              <a:t>             2547 SAYILI YÜKSEKÖĞRETİM KANUNU</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r>
              <a:rPr lang="tr-TR" sz="3600" b="1" dirty="0" smtClean="0">
                <a:latin typeface="Helvetica" panose="020B0604020202020204" pitchFamily="34" charset="0"/>
                <a:ea typeface="Cambria" panose="02040503050406030204" pitchFamily="18" charset="0"/>
                <a:cs typeface="Helvetica" panose="020B0604020202020204" pitchFamily="34" charset="0"/>
              </a:rPr>
              <a:t> </a:t>
            </a:r>
          </a:p>
          <a:p>
            <a:pPr algn="ctr"/>
            <a:r>
              <a:rPr lang="tr-TR" sz="3600" b="1" dirty="0" smtClean="0">
                <a:latin typeface="Helvetica" panose="020B0604020202020204" pitchFamily="34" charset="0"/>
                <a:ea typeface="Cambria" panose="02040503050406030204" pitchFamily="18" charset="0"/>
                <a:cs typeface="Helvetica" panose="020B0604020202020204" pitchFamily="34" charset="0"/>
              </a:rPr>
              <a:t>-06 Ekim 2025</a:t>
            </a:r>
          </a:p>
          <a:p>
            <a:pPr algn="ctr"/>
            <a:endParaRPr lang="tr-TR" sz="36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3600" b="1" dirty="0" smtClean="0">
                <a:latin typeface="Helvetica" panose="020B0604020202020204" pitchFamily="34" charset="0"/>
                <a:ea typeface="Cambria" panose="02040503050406030204" pitchFamily="18" charset="0"/>
                <a:cs typeface="Helvetica" panose="020B0604020202020204" pitchFamily="34" charset="0"/>
              </a:rPr>
              <a:t>ÖĞR.GÖR. İSMAİL BAYRAM</a:t>
            </a:r>
            <a:endParaRPr lang="tr-TR" sz="2800" b="1" dirty="0">
              <a:latin typeface="Helvetica" panose="020B0604020202020204" pitchFamily="34" charset="0"/>
              <a:ea typeface="Cambria" panose="02040503050406030204" pitchFamily="18" charset="0"/>
              <a:cs typeface="Helvetica" panose="020B0604020202020204" pitchFamily="34" charset="0"/>
            </a:endParaRPr>
          </a:p>
        </p:txBody>
      </p:sp>
      <p:sp>
        <p:nvSpPr>
          <p:cNvPr id="7" name="Oval 6"/>
          <p:cNvSpPr/>
          <p:nvPr/>
        </p:nvSpPr>
        <p:spPr>
          <a:xfrm>
            <a:off x="5161937" y="412955"/>
            <a:ext cx="1868129" cy="1897626"/>
          </a:xfrm>
          <a:prstGeom prst="ellipse">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6765942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TANIMLAR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461884"/>
            <a:ext cx="11579629" cy="6801862"/>
          </a:xfrm>
          <a:prstGeom prst="rect">
            <a:avLst/>
          </a:prstGeom>
          <a:noFill/>
        </p:spPr>
        <p:txBody>
          <a:bodyPr wrap="square" rtlCol="0">
            <a:spAutoFit/>
          </a:bodyPr>
          <a:lstStyle/>
          <a:p>
            <a:pPr marL="342900" indent="-342900" algn="just">
              <a:buFont typeface="Wingdings" panose="05000000000000000000" pitchFamily="2" charset="2"/>
              <a:buChar char="q"/>
            </a:pPr>
            <a:r>
              <a:rPr lang="tr-TR" sz="2800" b="1" dirty="0" smtClean="0">
                <a:latin typeface="Helvetica" panose="020B0604020202020204" pitchFamily="34" charset="0"/>
                <a:cs typeface="Helvetica" panose="020B0604020202020204" pitchFamily="34" charset="0"/>
              </a:rPr>
              <a:t>Yaygın </a:t>
            </a:r>
            <a:r>
              <a:rPr lang="tr-TR" sz="2800" b="1" dirty="0">
                <a:latin typeface="Helvetica" panose="020B0604020202020204" pitchFamily="34" charset="0"/>
                <a:cs typeface="Helvetica" panose="020B0604020202020204" pitchFamily="34" charset="0"/>
              </a:rPr>
              <a:t>Eğitim</a:t>
            </a:r>
            <a:r>
              <a:rPr lang="tr-TR" sz="2800" dirty="0">
                <a:latin typeface="Helvetica" panose="020B0604020202020204" pitchFamily="34" charset="0"/>
                <a:cs typeface="Helvetica" panose="020B0604020202020204" pitchFamily="34" charset="0"/>
              </a:rPr>
              <a:t>: Toplumun her kesimine ve değişik alanlarda bilgi ve beceri kazandırma amacı güden bir </a:t>
            </a:r>
            <a:r>
              <a:rPr lang="tr-TR" sz="2800" dirty="0" smtClean="0">
                <a:latin typeface="Helvetica" panose="020B0604020202020204" pitchFamily="34" charset="0"/>
                <a:cs typeface="Helvetica" panose="020B0604020202020204" pitchFamily="34" charset="0"/>
              </a:rPr>
              <a:t>eğitim-öğretim </a:t>
            </a:r>
            <a:r>
              <a:rPr lang="tr-TR" sz="2800" dirty="0">
                <a:latin typeface="Helvetica" panose="020B0604020202020204" pitchFamily="34" charset="0"/>
                <a:cs typeface="Helvetica" panose="020B0604020202020204" pitchFamily="34" charset="0"/>
              </a:rPr>
              <a:t>türüdür.</a:t>
            </a:r>
            <a:endParaRPr lang="tr-TR" sz="2800" i="1"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800" b="1" dirty="0" smtClean="0">
                <a:latin typeface="Helvetica" panose="020B0604020202020204" pitchFamily="34" charset="0"/>
                <a:cs typeface="Helvetica" panose="020B0604020202020204" pitchFamily="34" charset="0"/>
              </a:rPr>
              <a:t>Mesleki </a:t>
            </a:r>
            <a:r>
              <a:rPr lang="tr-TR" sz="2800" b="1" dirty="0">
                <a:latin typeface="Helvetica" panose="020B0604020202020204" pitchFamily="34" charset="0"/>
                <a:cs typeface="Helvetica" panose="020B0604020202020204" pitchFamily="34" charset="0"/>
              </a:rPr>
              <a:t>ve Teknik Eğitim </a:t>
            </a:r>
            <a:r>
              <a:rPr lang="tr-TR" sz="2800" b="1" dirty="0" smtClean="0">
                <a:latin typeface="Helvetica" panose="020B0604020202020204" pitchFamily="34" charset="0"/>
                <a:cs typeface="Helvetica" panose="020B0604020202020204" pitchFamily="34" charset="0"/>
              </a:rPr>
              <a:t>Bölgesi</a:t>
            </a:r>
            <a:r>
              <a:rPr lang="tr-TR" sz="2800" dirty="0" smtClean="0">
                <a:latin typeface="Helvetica" panose="020B0604020202020204" pitchFamily="34" charset="0"/>
                <a:cs typeface="Helvetica" panose="020B0604020202020204" pitchFamily="34" charset="0"/>
              </a:rPr>
              <a:t>: </a:t>
            </a:r>
            <a:r>
              <a:rPr lang="tr-TR" sz="2800" dirty="0">
                <a:latin typeface="Helvetica" panose="020B0604020202020204" pitchFamily="34" charset="0"/>
                <a:cs typeface="Helvetica" panose="020B0604020202020204" pitchFamily="34" charset="0"/>
              </a:rPr>
              <a:t>Bir veya daha fazla meslek yüksekokulu ile öğretim programları bütünlüğü ve devamlılığı içinde ilişkilendirilmiş mesleki ve teknik orta öğretim kurumlarından oluşan eğitim bölgesidir.</a:t>
            </a:r>
          </a:p>
          <a:p>
            <a:pPr marL="342900" indent="-342900" algn="just">
              <a:buFont typeface="Wingdings" panose="05000000000000000000" pitchFamily="2" charset="2"/>
              <a:buChar char="q"/>
            </a:pPr>
            <a:r>
              <a:rPr lang="tr-TR" sz="2800" b="1" dirty="0" smtClean="0">
                <a:latin typeface="Helvetica" panose="020B0604020202020204" pitchFamily="34" charset="0"/>
                <a:cs typeface="Helvetica" panose="020B0604020202020204" pitchFamily="34" charset="0"/>
              </a:rPr>
              <a:t>Doktora </a:t>
            </a:r>
            <a:r>
              <a:rPr lang="tr-TR" sz="2800" b="1" dirty="0">
                <a:latin typeface="Helvetica" panose="020B0604020202020204" pitchFamily="34" charset="0"/>
                <a:cs typeface="Helvetica" panose="020B0604020202020204" pitchFamily="34" charset="0"/>
              </a:rPr>
              <a:t>Sonrası Araştırma</a:t>
            </a:r>
            <a:r>
              <a:rPr lang="tr-TR" sz="2800" dirty="0">
                <a:latin typeface="Helvetica" panose="020B0604020202020204" pitchFamily="34" charset="0"/>
                <a:cs typeface="Helvetica" panose="020B0604020202020204" pitchFamily="34" charset="0"/>
              </a:rPr>
              <a:t>: Doktora ile tıpta, diş hekimliğinde, eczacılıkta ve veteriner hekimlikte uzmanlık veya sanatta yeterlik eğitimi sonrasındaki yedi yıl içerisinde bir yükseköğretim kurumunda azami üç yıl süre ile gerçekleştirilen araştırma yoluyla deneyim kazanımıdır.</a:t>
            </a:r>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36068306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707886"/>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HÜKÜMLERİ-ÖZLÜK DOSYASINDA SAKLAMA</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4801314"/>
          </a:xfrm>
          <a:prstGeom prst="rect">
            <a:avLst/>
          </a:prstGeom>
          <a:noFill/>
        </p:spPr>
        <p:txBody>
          <a:bodyPr wrap="square" rtlCol="0">
            <a:spAutoFit/>
          </a:bodyPr>
          <a:lstStyle/>
          <a:p>
            <a:pPr marL="342900" indent="-342900" algn="just">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Disiplin cezaları ilgililerin özlük dosyalarında saklanır</a:t>
            </a:r>
            <a:r>
              <a:rPr lang="tr-TR" sz="2800" dirty="0" smtClean="0">
                <a:latin typeface="Helvetica" panose="020B0604020202020204" pitchFamily="34" charset="0"/>
                <a:cs typeface="Helvetica" panose="020B0604020202020204" pitchFamily="34" charset="0"/>
              </a:rPr>
              <a:t>.</a:t>
            </a:r>
          </a:p>
          <a:p>
            <a:pPr algn="just"/>
            <a:endParaRPr lang="tr-TR" sz="28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Uyarma ve kınama cezalarının uygulanmasından itibaren beş yıl, aylıktan veya ücretten kesme ve kademe ilerlemesinin durdurulması veya birden fazla ücretten kesme cezalarının uygulanmasından itibaren on yıl sonra atamaya yetkili amire başvurularak verilmiş olan cezaların özlük dosyasından silinmesi talep edilebilir. İlgilinin, bu süreler içerisindeki davranışları, isteğini haklı kılacak nitelikte görülürse, talep yerine getirilir.</a:t>
            </a:r>
          </a:p>
          <a:p>
            <a:pPr algn="just"/>
            <a:endParaRPr lang="tr-TR" dirty="0"/>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102855995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SİYASİ PARTİLERE ÜYELİK</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355312"/>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Yükseköğretim kurumlarının öğretim elemanları, siyasi partilere üye olabilirler; yükseköğretim kurumlarındaki görevlerini aksatmamak ve bir ay içinde kurumlarına bildirmek kaydıyla, siyasi partilerin merkez organları ile onlara bağlı araştırma ve danışma birimlerinde görev alabilirler. Şu kadar ki, bu durumdaki öğretim elemanları, Yükseköğretim Kurulu ve Yükseköğretim Denetleme Kurulu üyesi, rektör, dekan, enstitü ve yüksekokul müdürü ve bölüm başkanı olamazlar, onların yardımcılıklarına seçilemezler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kurumlarının öğrencileri, siyasi partilere üye olabilirler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Siyasi </a:t>
            </a:r>
            <a:r>
              <a:rPr lang="tr-TR" sz="2400" dirty="0">
                <a:latin typeface="Helvetica" panose="020B0604020202020204" pitchFamily="34" charset="0"/>
                <a:cs typeface="Helvetica" panose="020B0604020202020204" pitchFamily="34" charset="0"/>
              </a:rPr>
              <a:t>partilere üye olan öğretim elemanları ve öğrenciler, yükseköğretim kurumları içinde parti faaliyetinde bulunamaz ve parti propagandası yapamazlar.</a:t>
            </a:r>
          </a:p>
          <a:p>
            <a:pPr algn="just"/>
            <a:endParaRPr lang="tr-TR" dirty="0"/>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192446449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OYLAMA</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4616648"/>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Bu kanunda sözü geçen </a:t>
            </a:r>
            <a:r>
              <a:rPr lang="tr-TR" sz="2400" dirty="0" smtClean="0">
                <a:latin typeface="Helvetica" panose="020B0604020202020204" pitchFamily="34" charset="0"/>
                <a:cs typeface="Helvetica" panose="020B0604020202020204" pitchFamily="34" charset="0"/>
              </a:rPr>
              <a:t>jüri </a:t>
            </a:r>
            <a:r>
              <a:rPr lang="tr-TR" sz="2400" dirty="0">
                <a:latin typeface="Helvetica" panose="020B0604020202020204" pitchFamily="34" charset="0"/>
                <a:cs typeface="Helvetica" panose="020B0604020202020204" pitchFamily="34" charset="0"/>
              </a:rPr>
              <a:t>ve kurullarda, her üye oyunu kabul veya ret yoluyla vermekle görevlidir. Çekimser oy kullanılamaz</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Yükseköğretim Kurulu dışında yer alan kurulların toplantı nisabı kurul üye tamsayısının yarıdan fazlasıdır.</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Bütün </a:t>
            </a:r>
            <a:r>
              <a:rPr lang="tr-TR" sz="2400" dirty="0">
                <a:latin typeface="Helvetica" panose="020B0604020202020204" pitchFamily="34" charset="0"/>
                <a:cs typeface="Helvetica" panose="020B0604020202020204" pitchFamily="34" charset="0"/>
              </a:rPr>
              <a:t>kurullarda kararlar toplantıya katılanların salt çoğunluğu ile alınır.</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Üçüncü </a:t>
            </a:r>
            <a:r>
              <a:rPr lang="tr-TR" sz="2400" dirty="0">
                <a:latin typeface="Helvetica" panose="020B0604020202020204" pitchFamily="34" charset="0"/>
                <a:cs typeface="Helvetica" panose="020B0604020202020204" pitchFamily="34" charset="0"/>
              </a:rPr>
              <a:t>turda salt çoğunluğun sağlanamadığı hallerde dördüncü turda oy çokluğu esası uygulanır.</a:t>
            </a:r>
          </a:p>
          <a:p>
            <a:pPr algn="just"/>
            <a:endParaRPr lang="tr-TR" dirty="0"/>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135300718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İZİNLER</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617146"/>
            <a:ext cx="11579629" cy="4616648"/>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Öğretim elemanları yıllık izinlerini, normal olarak</a:t>
            </a:r>
            <a:r>
              <a:rPr lang="tr-TR" sz="2400" dirty="0" smtClean="0">
                <a:latin typeface="Helvetica" panose="020B0604020202020204" pitchFamily="34" charset="0"/>
                <a:cs typeface="Helvetica" panose="020B0604020202020204" pitchFamily="34" charset="0"/>
              </a:rPr>
              <a:t>, öğrenime </a:t>
            </a:r>
            <a:r>
              <a:rPr lang="tr-TR" sz="2400" dirty="0">
                <a:latin typeface="Helvetica" panose="020B0604020202020204" pitchFamily="34" charset="0"/>
                <a:cs typeface="Helvetica" panose="020B0604020202020204" pitchFamily="34" charset="0"/>
              </a:rPr>
              <a:t>ara verilen zamanlarda kullanırlar. Bunların diğer izinleri ile Yükseköğretim üst kuruluşları personelinin ve yükseköğretim kurumları memurlarının izin işleri 657 Sayılı Devlet Memurları Kanunu hükümlerine göre yürütülür.</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Rektör</a:t>
            </a:r>
            <a:r>
              <a:rPr lang="tr-TR" sz="2400" dirty="0">
                <a:latin typeface="Helvetica" panose="020B0604020202020204" pitchFamily="34" charset="0"/>
                <a:cs typeface="Helvetica" panose="020B0604020202020204" pitchFamily="34" charset="0"/>
              </a:rPr>
              <a:t>, yıllık iznini ve yurtdışına çıkış için gerekli izni Yükseköğretim Kurulu Başkanından, diğer yöneticiler ise bir üst makamdan alırlar.</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kurumlarında ve üst kuruluşlarda görevli bütün personel bağlı olduğu ilk disiplin amirinin izniyle görevi başından ayrılabilir.</a:t>
            </a:r>
          </a:p>
          <a:p>
            <a:pPr algn="just"/>
            <a:endParaRPr lang="tr-TR" dirty="0"/>
          </a:p>
          <a:p>
            <a:pPr algn="just"/>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339519315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438837" y="3079574"/>
            <a:ext cx="12405258" cy="1231106"/>
          </a:xfrm>
          <a:prstGeom prst="rect">
            <a:avLst/>
          </a:prstGeom>
          <a:noFill/>
        </p:spPr>
        <p:txBody>
          <a:bodyPr wrap="square" rtlCol="0">
            <a:spAutoFit/>
          </a:bodyPr>
          <a:lstStyle/>
          <a:p>
            <a:pPr algn="just"/>
            <a:r>
              <a:rPr lang="tr-TR" dirty="0"/>
              <a:t> </a:t>
            </a:r>
          </a:p>
          <a:p>
            <a:pPr algn="just"/>
            <a:r>
              <a:rPr lang="tr-TR" dirty="0">
                <a:latin typeface="Helvetica" panose="020B0604020202020204" pitchFamily="34" charset="0"/>
                <a:cs typeface="Helvetica" panose="020B0604020202020204" pitchFamily="34" charset="0"/>
              </a:rPr>
              <a:t>            </a:t>
            </a:r>
            <a:r>
              <a:rPr lang="tr-TR" sz="2800" b="1" dirty="0">
                <a:latin typeface="Helvetica" panose="020B0604020202020204" pitchFamily="34" charset="0"/>
                <a:cs typeface="Helvetica" panose="020B0604020202020204" pitchFamily="34" charset="0"/>
              </a:rPr>
              <a:t>İLGİNİZ VE SABRINIZ İÇİN TEŞEKKÜR EDERİM.</a:t>
            </a:r>
          </a:p>
          <a:p>
            <a:pPr algn="just"/>
            <a:endParaRPr lang="tr-TR" sz="2800" dirty="0">
              <a:latin typeface="Helvetica" panose="020B0604020202020204" pitchFamily="34" charset="0"/>
              <a:cs typeface="Helvetica" panose="020B0604020202020204" pitchFamily="34" charset="0"/>
            </a:endParaRPr>
          </a:p>
        </p:txBody>
      </p:sp>
      <p:sp>
        <p:nvSpPr>
          <p:cNvPr id="2" name="Oval 1"/>
          <p:cNvSpPr/>
          <p:nvPr/>
        </p:nvSpPr>
        <p:spPr>
          <a:xfrm>
            <a:off x="5260016" y="1122174"/>
            <a:ext cx="1473037" cy="1535910"/>
          </a:xfrm>
          <a:prstGeom prst="ellipse">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53076670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AMAÇ</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089465"/>
            <a:ext cx="11579629" cy="7063472"/>
          </a:xfrm>
          <a:prstGeom prst="rect">
            <a:avLst/>
          </a:prstGeom>
          <a:noFill/>
        </p:spPr>
        <p:txBody>
          <a:bodyPr wrap="square" rtlCol="0">
            <a:spAutoFit/>
          </a:bodyPr>
          <a:lstStyle/>
          <a:p>
            <a:pPr marL="342900" indent="-342900" algn="just">
              <a:buFont typeface="Wingdings" panose="05000000000000000000" pitchFamily="2" charset="2"/>
              <a:buChar char="q"/>
            </a:pPr>
            <a:r>
              <a:rPr lang="tr-TR" sz="2500" dirty="0" smtClean="0">
                <a:latin typeface="Helvetica" panose="020B0604020202020204" pitchFamily="34" charset="0"/>
                <a:cs typeface="Helvetica" panose="020B0604020202020204" pitchFamily="34" charset="0"/>
              </a:rPr>
              <a:t>Öğrencileri;</a:t>
            </a:r>
            <a:endParaRPr lang="tr-TR" sz="25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ATATÜRK </a:t>
            </a:r>
            <a:r>
              <a:rPr lang="tr-TR" sz="2500" dirty="0">
                <a:latin typeface="Helvetica" panose="020B0604020202020204" pitchFamily="34" charset="0"/>
                <a:cs typeface="Helvetica" panose="020B0604020202020204" pitchFamily="34" charset="0"/>
              </a:rPr>
              <a:t>İnkılapları ve ilkeleri doğrultusunda ATATÜRK milliyetçiliğine bağlı,</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Türk </a:t>
            </a:r>
            <a:r>
              <a:rPr lang="tr-TR" sz="2500" dirty="0">
                <a:latin typeface="Helvetica" panose="020B0604020202020204" pitchFamily="34" charset="0"/>
                <a:cs typeface="Helvetica" panose="020B0604020202020204" pitchFamily="34" charset="0"/>
              </a:rPr>
              <a:t>milletinin milli, ahlaki, insani, manevi ve kültürel değerlerini taşıyan, Türk olmanın şeref ve mutluluğunu duyan,</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Toplum </a:t>
            </a:r>
            <a:r>
              <a:rPr lang="tr-TR" sz="2500" dirty="0">
                <a:latin typeface="Helvetica" panose="020B0604020202020204" pitchFamily="34" charset="0"/>
                <a:cs typeface="Helvetica" panose="020B0604020202020204" pitchFamily="34" charset="0"/>
              </a:rPr>
              <a:t>yararını kişisel çıkarının üstünde tutan, aile, ülke ve millet sevgisi ile dolu,</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Türkiye </a:t>
            </a:r>
            <a:r>
              <a:rPr lang="tr-TR" sz="2500" dirty="0">
                <a:latin typeface="Helvetica" panose="020B0604020202020204" pitchFamily="34" charset="0"/>
                <a:cs typeface="Helvetica" panose="020B0604020202020204" pitchFamily="34" charset="0"/>
              </a:rPr>
              <a:t>Cumhuriyeti Devletine karşı görev ve sorumluluklarını bilen ve bunları davranış haline getiren,</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Hür </a:t>
            </a:r>
            <a:r>
              <a:rPr lang="tr-TR" sz="2500" dirty="0">
                <a:latin typeface="Helvetica" panose="020B0604020202020204" pitchFamily="34" charset="0"/>
                <a:cs typeface="Helvetica" panose="020B0604020202020204" pitchFamily="34" charset="0"/>
              </a:rPr>
              <a:t>ve bilimsel düşünce gücüne, geniş bir dünya görüşüne sahip, insan haklarına saygılı,</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Beden</a:t>
            </a:r>
            <a:r>
              <a:rPr lang="tr-TR" sz="2500" dirty="0">
                <a:latin typeface="Helvetica" panose="020B0604020202020204" pitchFamily="34" charset="0"/>
                <a:cs typeface="Helvetica" panose="020B0604020202020204" pitchFamily="34" charset="0"/>
              </a:rPr>
              <a:t>, zihin, ruh, ahlak ve duygu bakımından dengeli ve sağlıklı şekilde gelişmiş,</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İlgi </a:t>
            </a:r>
            <a:r>
              <a:rPr lang="tr-TR" sz="2500" dirty="0">
                <a:latin typeface="Helvetica" panose="020B0604020202020204" pitchFamily="34" charset="0"/>
                <a:cs typeface="Helvetica" panose="020B0604020202020204" pitchFamily="34" charset="0"/>
              </a:rPr>
              <a:t>ve yetenekleri yönünde yurt kalkınmasına ve ihtiyaçlarına cevap verecek, aynı zamanda kendi geçim ve mutluluğunu sağlayacak bir mesleğin bilgi, beceri, davranış ve genel kültürüne sahip, vatandaşlar olarak </a:t>
            </a:r>
            <a:r>
              <a:rPr lang="tr-TR" sz="2500" dirty="0" smtClean="0">
                <a:latin typeface="Helvetica" panose="020B0604020202020204" pitchFamily="34" charset="0"/>
                <a:cs typeface="Helvetica" panose="020B0604020202020204" pitchFamily="34" charset="0"/>
              </a:rPr>
              <a:t>yetiştirmek.</a:t>
            </a:r>
            <a:endParaRPr lang="tr-TR" sz="2500" dirty="0">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05845534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AMAÇ</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465716"/>
            <a:ext cx="11579629" cy="6801862"/>
          </a:xfrm>
          <a:prstGeom prst="rect">
            <a:avLst/>
          </a:prstGeom>
          <a:noFill/>
        </p:spPr>
        <p:txBody>
          <a:bodyPr wrap="square" rtlCol="0">
            <a:spAutoFit/>
          </a:bodyPr>
          <a:lstStyle/>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Türk </a:t>
            </a:r>
            <a:r>
              <a:rPr lang="tr-TR" sz="2800" dirty="0">
                <a:latin typeface="Helvetica" panose="020B0604020202020204" pitchFamily="34" charset="0"/>
                <a:cs typeface="Helvetica" panose="020B0604020202020204" pitchFamily="34" charset="0"/>
              </a:rPr>
              <a:t>Devletinin ülkesi ve milletiyle bölünmez bir bütün olarak, refah ve mutluluğunu artırmak amacıyla; ekonomik, sosyal ve kültürel kalkınmasına katkıda bulunacak ve hızlandıracak programlar uygulayarak, çağdaş uygarlığın yapıcı, yaratıcı ve seçkin bir ortağı haline gelmesini sağlamak,</a:t>
            </a: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 </a:t>
            </a:r>
            <a:r>
              <a:rPr lang="tr-TR" sz="2800" dirty="0">
                <a:latin typeface="Helvetica" panose="020B0604020202020204" pitchFamily="34" charset="0"/>
                <a:cs typeface="Helvetica" panose="020B0604020202020204" pitchFamily="34" charset="0"/>
              </a:rPr>
              <a:t>Yükseköğretim kurumları olarak yüksek düzeyde bilimsel çalışma ve araştırma yapmak, bilgi ve teknoloji üretmek, bilim verilerini yaymak, ulusal alanda gelişme ve kalkınmaya destek olmak, yurt içi ve yurt dışı kurumlarla işbirliği yapmak suretiyle bilim dünyasının seçkin bir üyesi haline gelmek, evrensel ve çağdaş gelişmeye katkıda bulunmaktır.</a:t>
            </a:r>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344880462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ANA İLKELER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089465"/>
            <a:ext cx="11579629" cy="8156079"/>
          </a:xfrm>
          <a:prstGeom prst="rect">
            <a:avLst/>
          </a:prstGeom>
          <a:noFill/>
        </p:spPr>
        <p:txBody>
          <a:bodyPr wrap="square" rtlCol="0">
            <a:spAutoFit/>
          </a:bodyPr>
          <a:lstStyle/>
          <a:p>
            <a:pPr algn="just"/>
            <a:r>
              <a:rPr lang="tr-TR" sz="2400" dirty="0">
                <a:latin typeface="Helvetica" panose="020B0604020202020204" pitchFamily="34" charset="0"/>
                <a:cs typeface="Helvetica" panose="020B0604020202020204" pitchFamily="34" charset="0"/>
              </a:rPr>
              <a:t>Yükseköğretim, aşağıdaki "Ana ilkeler" doğrultusunda planlanır, programlanır ve düzenlenir: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Öğrencilere</a:t>
            </a:r>
            <a:r>
              <a:rPr lang="tr-TR" sz="2400" dirty="0">
                <a:latin typeface="Helvetica" panose="020B0604020202020204" pitchFamily="34" charset="0"/>
                <a:cs typeface="Helvetica" panose="020B0604020202020204" pitchFamily="34" charset="0"/>
              </a:rPr>
              <a:t>, ATATÜRK inkılapları ve ilkeleri doğrultusunda ATATÜRK milliyetçiliğine bağlı hizmet bilincinin kazandırılması sağlanır.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Milli </a:t>
            </a:r>
            <a:r>
              <a:rPr lang="tr-TR" sz="2400" dirty="0">
                <a:latin typeface="Helvetica" panose="020B0604020202020204" pitchFamily="34" charset="0"/>
                <a:cs typeface="Helvetica" panose="020B0604020202020204" pitchFamily="34" charset="0"/>
              </a:rPr>
              <a:t>Kültürümüz, örf ve adetlerimize bağlı</a:t>
            </a:r>
            <a:r>
              <a:rPr lang="tr-TR" sz="2400" dirty="0" smtClean="0">
                <a:latin typeface="Helvetica" panose="020B0604020202020204" pitchFamily="34" charset="0"/>
                <a:cs typeface="Helvetica" panose="020B0604020202020204" pitchFamily="34" charset="0"/>
              </a:rPr>
              <a:t>, kendimize </a:t>
            </a:r>
            <a:r>
              <a:rPr lang="tr-TR" sz="2400" dirty="0">
                <a:latin typeface="Helvetica" panose="020B0604020202020204" pitchFamily="34" charset="0"/>
                <a:cs typeface="Helvetica" panose="020B0604020202020204" pitchFamily="34" charset="0"/>
              </a:rPr>
              <a:t>has şekil ve özellikleri ile evrensel kültür içinde korunarak geliştirilir ve öğrencilere, milli birlik ve beraberliği kuvvetlendirici ruh ve irade gücü kazandırılır.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kurumlarının özellikleri, eğitim - öğretim dalları ile</a:t>
            </a:r>
          </a:p>
          <a:p>
            <a:pPr algn="just"/>
            <a:r>
              <a:rPr lang="tr-TR" sz="2400" dirty="0">
                <a:latin typeface="Helvetica" panose="020B0604020202020204" pitchFamily="34" charset="0"/>
                <a:cs typeface="Helvetica" panose="020B0604020202020204" pitchFamily="34" charset="0"/>
              </a:rPr>
              <a:t>amaçları gözetilerek eğitim - öğretimde birlik ilkesi sağlanır.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Eğitim-öğretim </a:t>
            </a:r>
            <a:r>
              <a:rPr lang="tr-TR" sz="2400" dirty="0">
                <a:latin typeface="Helvetica" panose="020B0604020202020204" pitchFamily="34" charset="0"/>
                <a:cs typeface="Helvetica" panose="020B0604020202020204" pitchFamily="34" charset="0"/>
              </a:rPr>
              <a:t>plan ve programları, bilimsel ve teknolojik esaslara, ülke ve yöre ihtiyaçlarına göre kısa ve uzun vadeli olarak hazırlanıp sürekli olarak geliştirilir.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Yükseköğretimde </a:t>
            </a:r>
            <a:r>
              <a:rPr lang="tr-TR" sz="2400" dirty="0">
                <a:latin typeface="Helvetica" panose="020B0604020202020204" pitchFamily="34" charset="0"/>
                <a:cs typeface="Helvetica" panose="020B0604020202020204" pitchFamily="34" charset="0"/>
              </a:rPr>
              <a:t>imkan ve fırsat eşitliğini sağlayacak önlemler alınır.</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Üniversiteler </a:t>
            </a:r>
            <a:r>
              <a:rPr lang="tr-TR" sz="2400" b="1" dirty="0">
                <a:latin typeface="Helvetica" panose="020B0604020202020204" pitchFamily="34" charset="0"/>
                <a:cs typeface="Helvetica" panose="020B0604020202020204" pitchFamily="34" charset="0"/>
              </a:rPr>
              <a:t>ile yüksek teknoloji enstitüleri ve bunlar içindeki fakülte, enstitü ve yüksekokullar, Cumhurbaşkanınca yapılan yükseköğretim planlaması </a:t>
            </a:r>
            <a:r>
              <a:rPr lang="tr-TR" sz="2400" b="1" dirty="0" smtClean="0">
                <a:latin typeface="Helvetica" panose="020B0604020202020204" pitchFamily="34" charset="0"/>
                <a:cs typeface="Helvetica" panose="020B0604020202020204" pitchFamily="34" charset="0"/>
              </a:rPr>
              <a:t>çerçevesinde kanunla </a:t>
            </a:r>
            <a:r>
              <a:rPr lang="tr-TR" sz="2400" b="1" dirty="0">
                <a:latin typeface="Helvetica" panose="020B0604020202020204" pitchFamily="34" charset="0"/>
                <a:cs typeface="Helvetica" panose="020B0604020202020204" pitchFamily="34" charset="0"/>
              </a:rPr>
              <a:t>kurulur</a:t>
            </a:r>
            <a:r>
              <a:rPr lang="tr-TR" sz="2400" b="1" dirty="0" smtClean="0">
                <a:latin typeface="Helvetica" panose="020B0604020202020204" pitchFamily="34" charset="0"/>
                <a:cs typeface="Helvetica" panose="020B0604020202020204" pitchFamily="34" charset="0"/>
              </a:rPr>
              <a:t>.</a:t>
            </a:r>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11510723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ANA İLKELER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089465"/>
            <a:ext cx="11579629" cy="8279190"/>
          </a:xfrm>
          <a:prstGeom prst="rect">
            <a:avLst/>
          </a:prstGeom>
          <a:noFill/>
        </p:spPr>
        <p:txBody>
          <a:bodyPr wrap="square" rtlCol="0">
            <a:spAutoFit/>
          </a:bodyPr>
          <a:lstStyle/>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Meslek </a:t>
            </a:r>
            <a:r>
              <a:rPr lang="tr-TR" sz="2300" dirty="0">
                <a:latin typeface="Helvetica" panose="020B0604020202020204" pitchFamily="34" charset="0"/>
                <a:cs typeface="Helvetica" panose="020B0604020202020204" pitchFamily="34" charset="0"/>
              </a:rPr>
              <a:t>elemanı yetiştiren bakanlıklara bağlı yüksekokullar, Yükseköğretim Kurulunun tespit edeceği esaslara göre Cumhurbaşkanı kararı ile kurulur. </a:t>
            </a: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Yükseköğretim </a:t>
            </a:r>
            <a:r>
              <a:rPr lang="tr-TR" sz="2300" dirty="0">
                <a:latin typeface="Helvetica" panose="020B0604020202020204" pitchFamily="34" charset="0"/>
                <a:cs typeface="Helvetica" panose="020B0604020202020204" pitchFamily="34" charset="0"/>
              </a:rPr>
              <a:t>kurumlarının geliştirilmesi, verimlerinin artırılması, genişletilmesi ve bütün yurda yaygınlaştırılması amacına yönelik olarak yenilerinin açılması, öğretim elemanlarının yurt içinde ve dışında yetiştirilmeleri ve görevlendirilmeleri, </a:t>
            </a:r>
            <a:r>
              <a:rPr lang="tr-TR" sz="2300" dirty="0" smtClean="0">
                <a:latin typeface="Helvetica" panose="020B0604020202020204" pitchFamily="34" charset="0"/>
                <a:cs typeface="Helvetica" panose="020B0604020202020204" pitchFamily="34" charset="0"/>
              </a:rPr>
              <a:t>üretim-</a:t>
            </a:r>
            <a:r>
              <a:rPr lang="tr-TR" sz="2300" dirty="0" err="1" smtClean="0">
                <a:latin typeface="Helvetica" panose="020B0604020202020204" pitchFamily="34" charset="0"/>
                <a:cs typeface="Helvetica" panose="020B0604020202020204" pitchFamily="34" charset="0"/>
              </a:rPr>
              <a:t>insangücü</a:t>
            </a:r>
            <a:r>
              <a:rPr lang="tr-TR" sz="2300" dirty="0" smtClean="0">
                <a:latin typeface="Helvetica" panose="020B0604020202020204" pitchFamily="34" charset="0"/>
                <a:cs typeface="Helvetica" panose="020B0604020202020204" pitchFamily="34" charset="0"/>
              </a:rPr>
              <a:t>-eğitim </a:t>
            </a:r>
            <a:r>
              <a:rPr lang="tr-TR" sz="2300" dirty="0">
                <a:latin typeface="Helvetica" panose="020B0604020202020204" pitchFamily="34" charset="0"/>
                <a:cs typeface="Helvetica" panose="020B0604020202020204" pitchFamily="34" charset="0"/>
              </a:rPr>
              <a:t>unsurları arasında dengenin sağlanması, yükseköğretime ayrılan kaynakların ve ihtisas gücünün dağılımı, milli eğitim politikası ve kalkınma planları ilke ve hedefleri doğrultusunda ülke, çevre ve uygulama alanı ihtiyaçlarının karşılanması, örgün, yaygın, sürekli ve açık eğitim - öğretimi de kapsayacak şekilde planlanır ve gerçekleştirilir.</a:t>
            </a: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Yükseköğretim </a:t>
            </a:r>
            <a:r>
              <a:rPr lang="tr-TR" sz="2300" dirty="0">
                <a:latin typeface="Helvetica" panose="020B0604020202020204" pitchFamily="34" charset="0"/>
                <a:cs typeface="Helvetica" panose="020B0604020202020204" pitchFamily="34" charset="0"/>
              </a:rPr>
              <a:t>kurumlarında, </a:t>
            </a:r>
            <a:r>
              <a:rPr lang="tr-TR" sz="2300" b="1" dirty="0">
                <a:latin typeface="Helvetica" panose="020B0604020202020204" pitchFamily="34" charset="0"/>
                <a:cs typeface="Helvetica" panose="020B0604020202020204" pitchFamily="34" charset="0"/>
              </a:rPr>
              <a:t>Atatürk İlkeleri ve İnkılap Tarihi, Türk dili, yabancı dil, 20/6/2012 tarihli ve 6331 sayılı İş Sağlığı ve Güvenliği Kanununa göre iş güvenliği uzmanı olabilecek mezunları yetiştiren fakültelerde iş sağlığı ve güvenliği zorunlu derslerdendir</a:t>
            </a:r>
            <a:r>
              <a:rPr lang="tr-TR" sz="2300" dirty="0">
                <a:latin typeface="Helvetica" panose="020B0604020202020204" pitchFamily="34" charset="0"/>
                <a:cs typeface="Helvetica" panose="020B0604020202020204" pitchFamily="34" charset="0"/>
              </a:rPr>
              <a:t>. Ayrıca, zorunlu olmamak koşuluyla beden eğitimi veya güzel sanat dallarındaki derslerden birisi okutulur. Bütün bu dersler en az iki yarı yıl olarak programlanır ve uygulanır. </a:t>
            </a:r>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96144312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ÜST KURULUŞLAR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089465"/>
            <a:ext cx="11579629" cy="7571303"/>
          </a:xfrm>
          <a:prstGeom prst="rect">
            <a:avLst/>
          </a:prstGeom>
          <a:noFill/>
        </p:spPr>
        <p:txBody>
          <a:bodyPr wrap="square" rtlCol="0">
            <a:spAutoFit/>
          </a:bodyPr>
          <a:lstStyle/>
          <a:p>
            <a:pPr marL="342900" indent="-342900" algn="just">
              <a:buFont typeface="Wingdings" panose="05000000000000000000" pitchFamily="2" charset="2"/>
              <a:buChar char="q"/>
            </a:pPr>
            <a:r>
              <a:rPr lang="tr-TR" sz="2300" b="1" dirty="0" smtClean="0">
                <a:latin typeface="Helvetica" panose="020B0604020202020204" pitchFamily="34" charset="0"/>
                <a:cs typeface="Helvetica" panose="020B0604020202020204" pitchFamily="34" charset="0"/>
              </a:rPr>
              <a:t>Yükseköğretim </a:t>
            </a:r>
            <a:r>
              <a:rPr lang="tr-TR" sz="2300" b="1" dirty="0">
                <a:latin typeface="Helvetica" panose="020B0604020202020204" pitchFamily="34" charset="0"/>
                <a:cs typeface="Helvetica" panose="020B0604020202020204" pitchFamily="34" charset="0"/>
              </a:rPr>
              <a:t>Kurulu, tüm yüksek öğretimi düzenleyen ve yükseköğretim kurumlarının faaliyetlerine yön veren, bu kanunla kendisine verilen görev ve yetkiler çerçevesinde özerkliğe ve kamu tüzel kişiliğine sahip, bir kuruluştur</a:t>
            </a:r>
            <a:r>
              <a:rPr lang="tr-TR" sz="2300" dirty="0" smtClean="0">
                <a:latin typeface="Helvetica" panose="020B0604020202020204" pitchFamily="34" charset="0"/>
                <a:cs typeface="Helvetica" panose="020B0604020202020204" pitchFamily="34" charset="0"/>
              </a:rPr>
              <a:t>.</a:t>
            </a:r>
          </a:p>
          <a:p>
            <a:pPr algn="just"/>
            <a:endParaRPr lang="tr-TR" sz="23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Yükseköğretim </a:t>
            </a:r>
            <a:r>
              <a:rPr lang="tr-TR" sz="2300" dirty="0">
                <a:latin typeface="Helvetica" panose="020B0604020202020204" pitchFamily="34" charset="0"/>
                <a:cs typeface="Helvetica" panose="020B0604020202020204" pitchFamily="34" charset="0"/>
              </a:rPr>
              <a:t>Kuruluna; Yükseköğretim Denetleme Kurulu </a:t>
            </a:r>
            <a:r>
              <a:rPr lang="tr-TR" sz="2300" dirty="0" smtClean="0">
                <a:latin typeface="Helvetica" panose="020B0604020202020204" pitchFamily="34" charset="0"/>
                <a:cs typeface="Helvetica" panose="020B0604020202020204" pitchFamily="34" charset="0"/>
              </a:rPr>
              <a:t>ile </a:t>
            </a:r>
            <a:r>
              <a:rPr lang="tr-TR" sz="2300" dirty="0">
                <a:latin typeface="Helvetica" panose="020B0604020202020204" pitchFamily="34" charset="0"/>
                <a:cs typeface="Helvetica" panose="020B0604020202020204" pitchFamily="34" charset="0"/>
              </a:rPr>
              <a:t>gerekli planlama, araştırma, geliştirme, değerlendirme, bütçe, yatırım ve koordinasyon faaliyetleri ile ilgili birimler bağlıdır</a:t>
            </a:r>
            <a:r>
              <a:rPr lang="tr-TR" sz="2300"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endParaRPr lang="tr-TR" sz="23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300" b="1" dirty="0" smtClean="0">
                <a:latin typeface="Helvetica" panose="020B0604020202020204" pitchFamily="34" charset="0"/>
                <a:cs typeface="Helvetica" panose="020B0604020202020204" pitchFamily="34" charset="0"/>
              </a:rPr>
              <a:t>Yükseköğretim </a:t>
            </a:r>
            <a:r>
              <a:rPr lang="tr-TR" sz="2300" b="1" dirty="0">
                <a:latin typeface="Helvetica" panose="020B0604020202020204" pitchFamily="34" charset="0"/>
                <a:cs typeface="Helvetica" panose="020B0604020202020204" pitchFamily="34" charset="0"/>
              </a:rPr>
              <a:t>Kurulu</a:t>
            </a:r>
            <a:r>
              <a:rPr lang="tr-TR" sz="2300" dirty="0" smtClean="0">
                <a:latin typeface="Helvetica" panose="020B0604020202020204" pitchFamily="34" charset="0"/>
                <a:cs typeface="Helvetica" panose="020B0604020202020204" pitchFamily="34" charset="0"/>
              </a:rPr>
              <a:t>; Cumhurbaşkanı </a:t>
            </a:r>
            <a:r>
              <a:rPr lang="tr-TR" sz="2300" dirty="0">
                <a:latin typeface="Helvetica" panose="020B0604020202020204" pitchFamily="34" charset="0"/>
                <a:cs typeface="Helvetica" panose="020B0604020202020204" pitchFamily="34" charset="0"/>
              </a:rPr>
              <a:t>tarafından; rektörlük ve öğretim üyeliğinde başarılı hizmet yapmış profesörlere öncelik vermek suretiyle seçilen yedi, temayüz etmiş üst düzeydeki Devlet görevlileri veya emeklileri arasından seçilen yedi</a:t>
            </a:r>
            <a:r>
              <a:rPr lang="tr-TR" sz="2300" dirty="0" smtClean="0">
                <a:latin typeface="Helvetica" panose="020B0604020202020204" pitchFamily="34" charset="0"/>
                <a:cs typeface="Helvetica" panose="020B0604020202020204" pitchFamily="34" charset="0"/>
              </a:rPr>
              <a:t>, Üniversitelerarası </a:t>
            </a:r>
            <a:r>
              <a:rPr lang="tr-TR" sz="2300" dirty="0">
                <a:latin typeface="Helvetica" panose="020B0604020202020204" pitchFamily="34" charset="0"/>
                <a:cs typeface="Helvetica" panose="020B0604020202020204" pitchFamily="34" charset="0"/>
              </a:rPr>
              <a:t>Kurulca, Kurul üyesi olmayan profesör öğretim üyelerinden seçilip Cumhurbaşkanı tarafından atanan yedi, olmak üzere </a:t>
            </a:r>
            <a:r>
              <a:rPr lang="tr-TR" sz="2300" b="1" dirty="0">
                <a:latin typeface="Helvetica" panose="020B0604020202020204" pitchFamily="34" charset="0"/>
                <a:cs typeface="Helvetica" panose="020B0604020202020204" pitchFamily="34" charset="0"/>
              </a:rPr>
              <a:t>toplam </a:t>
            </a:r>
            <a:r>
              <a:rPr lang="tr-TR" sz="2300" b="1" dirty="0" smtClean="0">
                <a:latin typeface="Helvetica" panose="020B0604020202020204" pitchFamily="34" charset="0"/>
                <a:cs typeface="Helvetica" panose="020B0604020202020204" pitchFamily="34" charset="0"/>
              </a:rPr>
              <a:t> </a:t>
            </a:r>
            <a:r>
              <a:rPr lang="tr-TR" sz="2300" b="1" dirty="0" err="1" smtClean="0">
                <a:latin typeface="Helvetica" panose="020B0604020202020204" pitchFamily="34" charset="0"/>
                <a:cs typeface="Helvetica" panose="020B0604020202020204" pitchFamily="34" charset="0"/>
              </a:rPr>
              <a:t>yirmibir</a:t>
            </a:r>
            <a:r>
              <a:rPr lang="tr-TR" sz="2300" b="1" dirty="0" smtClean="0">
                <a:latin typeface="Helvetica" panose="020B0604020202020204" pitchFamily="34" charset="0"/>
                <a:cs typeface="Helvetica" panose="020B0604020202020204" pitchFamily="34" charset="0"/>
              </a:rPr>
              <a:t> </a:t>
            </a:r>
            <a:r>
              <a:rPr lang="tr-TR" sz="2300" b="1" dirty="0">
                <a:latin typeface="Helvetica" panose="020B0604020202020204" pitchFamily="34" charset="0"/>
                <a:cs typeface="Helvetica" panose="020B0604020202020204" pitchFamily="34" charset="0"/>
              </a:rPr>
              <a:t>kişiden oluşur</a:t>
            </a:r>
            <a:r>
              <a:rPr lang="tr-TR" sz="2300" dirty="0" smtClean="0">
                <a:latin typeface="Helvetica" panose="020B0604020202020204" pitchFamily="34" charset="0"/>
                <a:cs typeface="Helvetica" panose="020B0604020202020204" pitchFamily="34" charset="0"/>
              </a:rPr>
              <a:t>.</a:t>
            </a:r>
            <a:r>
              <a:rPr lang="tr-TR" sz="2300" dirty="0">
                <a:latin typeface="Helvetica" panose="020B0604020202020204" pitchFamily="34" charset="0"/>
                <a:cs typeface="Helvetica" panose="020B0604020202020204" pitchFamily="34" charset="0"/>
              </a:rPr>
              <a:t> </a:t>
            </a:r>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11579155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ÜST KURULUŞLAR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2183557"/>
            <a:ext cx="11579629" cy="5909310"/>
          </a:xfrm>
          <a:prstGeom prst="rect">
            <a:avLst/>
          </a:prstGeom>
          <a:noFill/>
        </p:spPr>
        <p:txBody>
          <a:bodyPr wrap="square" rtlCol="0">
            <a:spAutoFit/>
          </a:bodyPr>
          <a:lstStyle/>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Üniversitelerarası </a:t>
            </a:r>
            <a:r>
              <a:rPr lang="tr-TR" sz="2800" dirty="0">
                <a:latin typeface="Helvetica" panose="020B0604020202020204" pitchFamily="34" charset="0"/>
                <a:cs typeface="Helvetica" panose="020B0604020202020204" pitchFamily="34" charset="0"/>
              </a:rPr>
              <a:t>Kurulca seçilenlerden</a:t>
            </a:r>
            <a:r>
              <a:rPr lang="tr-TR" sz="2800" b="1" dirty="0">
                <a:latin typeface="Helvetica" panose="020B0604020202020204" pitchFamily="34" charset="0"/>
                <a:cs typeface="Helvetica" panose="020B0604020202020204" pitchFamily="34" charset="0"/>
              </a:rPr>
              <a:t> </a:t>
            </a:r>
            <a:r>
              <a:rPr lang="tr-TR" sz="2800" dirty="0">
                <a:latin typeface="Helvetica" panose="020B0604020202020204" pitchFamily="34" charset="0"/>
                <a:cs typeface="Helvetica" panose="020B0604020202020204" pitchFamily="34" charset="0"/>
              </a:rPr>
              <a:t>bir ay içinde Cumhurbaşkanı tarafından atanmayanların yerine yeni adayların seçimleri iki hafta içinde yapılmadığı takdirde, Cumhurbaşkanınca doğrudan atama yapılır</a:t>
            </a:r>
            <a:r>
              <a:rPr lang="tr-TR" sz="2800" dirty="0" smtClean="0">
                <a:latin typeface="Helvetica" panose="020B0604020202020204" pitchFamily="34" charset="0"/>
                <a:cs typeface="Helvetica" panose="020B0604020202020204" pitchFamily="34" charset="0"/>
              </a:rPr>
              <a:t>.</a:t>
            </a:r>
          </a:p>
          <a:p>
            <a:pPr algn="just"/>
            <a:endParaRPr lang="tr-TR" sz="28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Kamu </a:t>
            </a:r>
            <a:r>
              <a:rPr lang="tr-TR" sz="2800" dirty="0">
                <a:latin typeface="Helvetica" panose="020B0604020202020204" pitchFamily="34" charset="0"/>
                <a:cs typeface="Helvetica" panose="020B0604020202020204" pitchFamily="34" charset="0"/>
              </a:rPr>
              <a:t>kurum ve kuruluşlarında görevli olanlardan üyeliğe seçilenlerin kurumlarıyla ilişkileri devam eder.</a:t>
            </a:r>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191031014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ÜST KURULUŞLAR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089465"/>
            <a:ext cx="11579629" cy="8371523"/>
          </a:xfrm>
          <a:prstGeom prst="rect">
            <a:avLst/>
          </a:prstGeom>
          <a:noFill/>
        </p:spPr>
        <p:txBody>
          <a:bodyPr wrap="square" rtlCol="0">
            <a:spAutoFit/>
          </a:bodyPr>
          <a:lstStyle/>
          <a:p>
            <a:pPr algn="just"/>
            <a:endParaRPr lang="tr-TR" sz="20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Kurulu Organları; </a:t>
            </a:r>
            <a:r>
              <a:rPr lang="tr-TR" sz="2400" b="1" dirty="0">
                <a:latin typeface="Helvetica" panose="020B0604020202020204" pitchFamily="34" charset="0"/>
                <a:cs typeface="Helvetica" panose="020B0604020202020204" pitchFamily="34" charset="0"/>
              </a:rPr>
              <a:t>Genel Kurul, Başkan ve Yürütme Kurulu'ndan </a:t>
            </a:r>
            <a:r>
              <a:rPr lang="tr-TR" sz="2400" dirty="0">
                <a:latin typeface="Helvetica" panose="020B0604020202020204" pitchFamily="34" charset="0"/>
                <a:cs typeface="Helvetica" panose="020B0604020202020204" pitchFamily="34" charset="0"/>
              </a:rPr>
              <a:t>ibarettir.</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Yükseköğretim </a:t>
            </a:r>
            <a:r>
              <a:rPr lang="tr-TR" sz="2400" b="1" dirty="0">
                <a:latin typeface="Helvetica" panose="020B0604020202020204" pitchFamily="34" charset="0"/>
                <a:cs typeface="Helvetica" panose="020B0604020202020204" pitchFamily="34" charset="0"/>
              </a:rPr>
              <a:t>Genel </a:t>
            </a:r>
            <a:r>
              <a:rPr lang="tr-TR" sz="2400" b="1" dirty="0" smtClean="0">
                <a:latin typeface="Helvetica" panose="020B0604020202020204" pitchFamily="34" charset="0"/>
                <a:cs typeface="Helvetica" panose="020B0604020202020204" pitchFamily="34" charset="0"/>
              </a:rPr>
              <a:t>Kurulu, seçilen 21 kişiden kişilerden </a:t>
            </a:r>
            <a:r>
              <a:rPr lang="tr-TR" sz="2400" b="1" dirty="0">
                <a:latin typeface="Helvetica" panose="020B0604020202020204" pitchFamily="34" charset="0"/>
                <a:cs typeface="Helvetica" panose="020B0604020202020204" pitchFamily="34" charset="0"/>
              </a:rPr>
              <a:t>oluşur</a:t>
            </a:r>
            <a:r>
              <a:rPr lang="tr-TR" sz="2400" dirty="0">
                <a:latin typeface="Helvetica" panose="020B0604020202020204" pitchFamily="34" charset="0"/>
                <a:cs typeface="Helvetica" panose="020B0604020202020204" pitchFamily="34" charset="0"/>
              </a:rPr>
              <a:t>. Genel Kurul her yarı yılda en az üç defa toplanır. Başkanın çağrısı veya üyelerin en az üçte birinin yazılı isteği üzerine olağanüstü toplantılar yapılabilir.</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Cumhurbaşkanı</a:t>
            </a:r>
            <a:r>
              <a:rPr lang="tr-TR" sz="2400" b="1" dirty="0">
                <a:latin typeface="Helvetica" panose="020B0604020202020204" pitchFamily="34" charset="0"/>
                <a:cs typeface="Helvetica" panose="020B0604020202020204" pitchFamily="34" charset="0"/>
              </a:rPr>
              <a:t>, Kurul üyeleri arasından dört yıl süreyle bir Başkan seçer</a:t>
            </a:r>
            <a:r>
              <a:rPr lang="tr-TR" sz="2400" dirty="0">
                <a:latin typeface="Helvetica" panose="020B0604020202020204" pitchFamily="34" charset="0"/>
                <a:cs typeface="Helvetica" panose="020B0604020202020204" pitchFamily="34" charset="0"/>
              </a:rPr>
              <a:t>. Kanun ve yönetmelik hükümleriyle Yükseköğretim Genel Kurulu ve Yürütme Kurulu kararlarının uygulanmasından sorumlu olan Başkan, Kurulu temsil eder, seçimi Kurula verilen akademik personelin ve diğer kişilerin atamalarını yapar.</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Milli </a:t>
            </a:r>
            <a:r>
              <a:rPr lang="tr-TR" sz="2400" b="1" dirty="0">
                <a:latin typeface="Helvetica" panose="020B0604020202020204" pitchFamily="34" charset="0"/>
                <a:cs typeface="Helvetica" panose="020B0604020202020204" pitchFamily="34" charset="0"/>
              </a:rPr>
              <a:t>Eğitim </a:t>
            </a:r>
            <a:r>
              <a:rPr lang="tr-TR" sz="2400" b="1" dirty="0" smtClean="0">
                <a:latin typeface="Helvetica" panose="020B0604020202020204" pitchFamily="34" charset="0"/>
                <a:cs typeface="Helvetica" panose="020B0604020202020204" pitchFamily="34" charset="0"/>
              </a:rPr>
              <a:t>Bakanı</a:t>
            </a:r>
            <a:r>
              <a:rPr lang="tr-TR" sz="2400" b="1" dirty="0">
                <a:latin typeface="Helvetica" panose="020B0604020202020204" pitchFamily="34" charset="0"/>
                <a:cs typeface="Helvetica" panose="020B0604020202020204" pitchFamily="34" charset="0"/>
              </a:rPr>
              <a:t>, gerekli gördüğü hallerde, Kurula katılır ve başkanlık eder</a:t>
            </a:r>
            <a:r>
              <a:rPr lang="tr-TR" sz="2400" dirty="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Yürütme </a:t>
            </a:r>
            <a:r>
              <a:rPr lang="tr-TR" sz="2400" b="1" dirty="0">
                <a:latin typeface="Helvetica" panose="020B0604020202020204" pitchFamily="34" charset="0"/>
                <a:cs typeface="Helvetica" panose="020B0604020202020204" pitchFamily="34" charset="0"/>
              </a:rPr>
              <a:t>Kurulu, Başkan dahil dokuz kişiden oluşur</a:t>
            </a:r>
            <a:r>
              <a:rPr lang="tr-TR" sz="2400" dirty="0" smtClean="0">
                <a:latin typeface="Helvetica" panose="020B0604020202020204" pitchFamily="34" charset="0"/>
                <a:cs typeface="Helvetica" panose="020B0604020202020204" pitchFamily="34" charset="0"/>
              </a:rPr>
              <a:t>. Yürütme </a:t>
            </a:r>
            <a:r>
              <a:rPr lang="tr-TR" sz="2400" dirty="0">
                <a:latin typeface="Helvetica" panose="020B0604020202020204" pitchFamily="34" charset="0"/>
                <a:cs typeface="Helvetica" panose="020B0604020202020204" pitchFamily="34" charset="0"/>
              </a:rPr>
              <a:t>Kuruluna katılacak olan ve Genel Kurul üyeleri arasından seçilecek iki başkan vekilinden biri Kurul Başkanınca; diğeri ise Genel Kurul tarafından seçilir. </a:t>
            </a:r>
            <a:endParaRPr lang="tr-TR" sz="2400" dirty="0" smtClean="0">
              <a:latin typeface="Helvetica" panose="020B0604020202020204" pitchFamily="34" charset="0"/>
              <a:cs typeface="Helvetica" panose="020B0604020202020204" pitchFamily="34" charset="0"/>
            </a:endParaRPr>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359598909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ÜST KURULUŞLAR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0" y="1651168"/>
            <a:ext cx="11579629" cy="6678751"/>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Başkan</a:t>
            </a:r>
            <a:r>
              <a:rPr lang="tr-TR" sz="2400" b="1" dirty="0">
                <a:latin typeface="Helvetica" panose="020B0604020202020204" pitchFamily="34" charset="0"/>
                <a:cs typeface="Helvetica" panose="020B0604020202020204" pitchFamily="34" charset="0"/>
              </a:rPr>
              <a:t>, Yükseköğretim Genel Kurulu ile Yürütme Kurulu'na başkanlık eder</a:t>
            </a:r>
            <a:r>
              <a:rPr lang="tr-TR" sz="2400" dirty="0">
                <a:latin typeface="Helvetica" panose="020B0604020202020204" pitchFamily="34" charset="0"/>
                <a:cs typeface="Helvetica" panose="020B0604020202020204" pitchFamily="34" charset="0"/>
              </a:rPr>
              <a:t>. Başkanın yokluğunda, Başkanın görevlendirdiği başkan vekillerinden biri Başkana vekalet eder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Genel Kurul, Yükseköğretim Kanunu ile kendisine verilen görevlerden, Yükseköğretim kurumlarının öğretiminin planlanması, düzenlenmesi, yönetilmesi ve denetlenmesi, yönetmeliklerin hazırlanması, yükseköğretim üst kuruluşlarıyla, üniversitelerce hazırlanan bütçelerin tetkik ve onaylanması dışında kalan yetki ve görevlerinden uygun gördüğü bölümleri Yürütme Kuruluna devredebilir</a:t>
            </a:r>
            <a:r>
              <a:rPr lang="tr-TR" sz="2400" dirty="0" smtClean="0">
                <a:latin typeface="Helvetica" panose="020B0604020202020204" pitchFamily="34" charset="0"/>
                <a:cs typeface="Helvetica" panose="020B0604020202020204" pitchFamily="34" charset="0"/>
              </a:rPr>
              <a:t>.</a:t>
            </a:r>
            <a:r>
              <a:rPr lang="tr-TR" sz="2400" dirty="0">
                <a:latin typeface="Helvetica" panose="020B0604020202020204" pitchFamily="34" charset="0"/>
                <a:cs typeface="Helvetica" panose="020B0604020202020204" pitchFamily="34" charset="0"/>
              </a:rPr>
              <a:t> </a:t>
            </a:r>
            <a:endParaRPr lang="tr-TR" sz="2400" dirty="0" smtClean="0">
              <a:latin typeface="Helvetica" panose="020B0604020202020204" pitchFamily="34" charset="0"/>
              <a:cs typeface="Helvetica" panose="020B0604020202020204" pitchFamily="34" charset="0"/>
            </a:endParaRPr>
          </a:p>
          <a:p>
            <a:pPr algn="just"/>
            <a:endParaRPr lang="tr-TR" sz="2400" dirty="0">
              <a:latin typeface="Helvetica" panose="020B0604020202020204" pitchFamily="34" charset="0"/>
              <a:cs typeface="Helvetica" panose="020B0604020202020204" pitchFamily="34" charset="0"/>
            </a:endParaRPr>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202277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ÜST KURULUŞLAR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089465"/>
            <a:ext cx="11579629" cy="8494633"/>
          </a:xfrm>
          <a:prstGeom prst="rect">
            <a:avLst/>
          </a:prstGeom>
          <a:noFill/>
        </p:spPr>
        <p:txBody>
          <a:bodyPr wrap="square" rtlCol="0">
            <a:spAutoFit/>
          </a:bodyPr>
          <a:lstStyle/>
          <a:p>
            <a:pPr algn="just"/>
            <a:endParaRPr lang="tr-TR" sz="26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r>
              <a:rPr lang="tr-TR" sz="2600" b="1" dirty="0">
                <a:latin typeface="Helvetica" panose="020B0604020202020204" pitchFamily="34" charset="0"/>
                <a:cs typeface="Helvetica" panose="020B0604020202020204" pitchFamily="34" charset="0"/>
              </a:rPr>
              <a:t>Yükseköğretim Genel Kurulu'nun toplantı nisabı </a:t>
            </a:r>
            <a:r>
              <a:rPr lang="tr-TR" sz="2600" b="1" dirty="0" err="1">
                <a:latin typeface="Helvetica" panose="020B0604020202020204" pitchFamily="34" charset="0"/>
                <a:cs typeface="Helvetica" panose="020B0604020202020204" pitchFamily="34" charset="0"/>
              </a:rPr>
              <a:t>ondört</a:t>
            </a:r>
            <a:r>
              <a:rPr lang="tr-TR" sz="2600" b="1" dirty="0">
                <a:latin typeface="Helvetica" panose="020B0604020202020204" pitchFamily="34" charset="0"/>
                <a:cs typeface="Helvetica" panose="020B0604020202020204" pitchFamily="34" charset="0"/>
              </a:rPr>
              <a:t>, Yürütme Kurulu'nun toplantı nisabı ise altıdır</a:t>
            </a:r>
            <a:r>
              <a:rPr lang="tr-TR" sz="2600" b="1" dirty="0" smtClean="0">
                <a:latin typeface="Helvetica" panose="020B0604020202020204" pitchFamily="34" charset="0"/>
                <a:cs typeface="Helvetica" panose="020B0604020202020204" pitchFamily="34" charset="0"/>
              </a:rPr>
              <a:t>.</a:t>
            </a:r>
            <a:r>
              <a:rPr lang="tr-TR" sz="2600" dirty="0" smtClean="0">
                <a:latin typeface="Helvetica" panose="020B0604020202020204" pitchFamily="34" charset="0"/>
                <a:cs typeface="Helvetica" panose="020B0604020202020204" pitchFamily="34" charset="0"/>
              </a:rPr>
              <a:t> Genel </a:t>
            </a:r>
            <a:r>
              <a:rPr lang="tr-TR" sz="2600" dirty="0">
                <a:latin typeface="Helvetica" panose="020B0604020202020204" pitchFamily="34" charset="0"/>
                <a:cs typeface="Helvetica" panose="020B0604020202020204" pitchFamily="34" charset="0"/>
              </a:rPr>
              <a:t>Kurul ile Yürütme Kurulu'nda kararlar toplantıya katılanların oy çokluğu ile alınır. </a:t>
            </a:r>
            <a:r>
              <a:rPr lang="tr-TR" sz="2600" b="1" dirty="0">
                <a:latin typeface="Helvetica" panose="020B0604020202020204" pitchFamily="34" charset="0"/>
                <a:cs typeface="Helvetica" panose="020B0604020202020204" pitchFamily="34" charset="0"/>
              </a:rPr>
              <a:t>Oylamalarda eşitlik olması halinde, Başkanın oyu iki sayılır</a:t>
            </a:r>
            <a:r>
              <a:rPr lang="tr-TR" sz="2600" dirty="0" smtClean="0">
                <a:latin typeface="Helvetica" panose="020B0604020202020204" pitchFamily="34" charset="0"/>
                <a:cs typeface="Helvetica" panose="020B0604020202020204" pitchFamily="34" charset="0"/>
              </a:rPr>
              <a:t>.</a:t>
            </a:r>
          </a:p>
          <a:p>
            <a:pPr algn="just"/>
            <a:endParaRPr lang="tr-TR" sz="26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Yürütme </a:t>
            </a:r>
            <a:r>
              <a:rPr lang="tr-TR" sz="2600" dirty="0">
                <a:latin typeface="Helvetica" panose="020B0604020202020204" pitchFamily="34" charset="0"/>
                <a:cs typeface="Helvetica" panose="020B0604020202020204" pitchFamily="34" charset="0"/>
              </a:rPr>
              <a:t>Kurulu'nun Başkan ve Üyelerinin ücretleri 657 sayılı Devlet Memurları Kanununa göre en yüksek Devlet memuruna ödenen aylık (ek gösterge, yan ödeme ve her çeşit tazminatlar dahil) iki katını geçmemek üzere Cumhurbaşkanınca </a:t>
            </a:r>
            <a:r>
              <a:rPr lang="tr-TR" sz="2600" dirty="0" smtClean="0">
                <a:latin typeface="Helvetica" panose="020B0604020202020204" pitchFamily="34" charset="0"/>
                <a:cs typeface="Helvetica" panose="020B0604020202020204" pitchFamily="34" charset="0"/>
              </a:rPr>
              <a:t>tespit </a:t>
            </a:r>
            <a:r>
              <a:rPr lang="tr-TR" sz="2600" dirty="0">
                <a:latin typeface="Helvetica" panose="020B0604020202020204" pitchFamily="34" charset="0"/>
                <a:cs typeface="Helvetica" panose="020B0604020202020204" pitchFamily="34" charset="0"/>
              </a:rPr>
              <a:t>edilir. Yürütme Kurulunda görev alanlara ayrıca kamu kurumlarınca ücret ödenmez. Emekli olanların ise emekli aylıklarının ödenmesine devam olunur. Yürütme Kurulu'nda görev alan kamu personelinin her türlü özlük hakları saklı kalır ve aylıksız izinli sayılırlar. </a:t>
            </a:r>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40812673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sp>
        <p:nvSpPr>
          <p:cNvPr id="14" name="Rectangle 3"/>
          <p:cNvSpPr txBox="1">
            <a:spLocks noChangeArrowheads="1"/>
          </p:cNvSpPr>
          <p:nvPr/>
        </p:nvSpPr>
        <p:spPr bwMode="auto">
          <a:xfrm>
            <a:off x="190502" y="1071154"/>
            <a:ext cx="11811000" cy="5884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tr-TR" sz="2800" b="1" u="sng" dirty="0">
                <a:latin typeface="Helvetica" panose="020B0604020202020204" pitchFamily="34" charset="0"/>
                <a:ea typeface="Cambria" panose="02040503050406030204" pitchFamily="18" charset="0"/>
                <a:cs typeface="Helvetica" panose="020B0604020202020204" pitchFamily="34" charset="0"/>
              </a:rPr>
              <a:t>SUNUM PLANI</a:t>
            </a:r>
            <a:r>
              <a:rPr lang="tr-TR" sz="2800" b="1" u="sng" dirty="0" smtClean="0">
                <a:latin typeface="Helvetica" panose="020B0604020202020204" pitchFamily="34" charset="0"/>
                <a:ea typeface="Cambria" panose="02040503050406030204" pitchFamily="18" charset="0"/>
                <a:cs typeface="Helvetica" panose="020B0604020202020204" pitchFamily="34" charset="0"/>
              </a:rPr>
              <a:t>:</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Kanunun Tarihçesi </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Tanımlar</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Yükseköğretim Amacı ve Ana İlkeleri</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Üst Kuruluşlar ve Üniversitelerin Görevleri </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Üniversite Organları, Görevleri ve Yetkileri</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Öğretim Üyeleri ve Diğer Öğretim Elemanları, Yetiştirilmesi</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Çalışma Esasları, Görevlendirmeler ve Bilimsel Denetim</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Yönetim Örgütleri ve Atamalar</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Disiplin Ceza İşleri</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Siyasi Partilere Üyelik ve Görev Alma</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Oylamalar, Özlük Hakları ve Diğer Hükümler</a:t>
            </a:r>
          </a:p>
          <a:p>
            <a:pPr marL="342900" indent="-342900">
              <a:buFont typeface="Wingdings" panose="05000000000000000000" pitchFamily="2" charset="2"/>
              <a:buChar char="ü"/>
            </a:pPr>
            <a:r>
              <a:rPr lang="tr-TR" sz="2400" dirty="0" smtClean="0">
                <a:latin typeface="Helvetica" panose="020B0604020202020204" pitchFamily="34" charset="0"/>
                <a:ea typeface="Cambria" panose="02040503050406030204" pitchFamily="18" charset="0"/>
                <a:cs typeface="Helvetica" panose="020B0604020202020204" pitchFamily="34" charset="0"/>
              </a:rPr>
              <a:t>Soru-Cevap</a:t>
            </a:r>
            <a:endParaRPr lang="tr-TR" sz="2800"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254931192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ÜST KURULUŞLAR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089465"/>
            <a:ext cx="11579629" cy="8648521"/>
          </a:xfrm>
          <a:prstGeom prst="rect">
            <a:avLst/>
          </a:prstGeom>
          <a:noFill/>
        </p:spPr>
        <p:txBody>
          <a:bodyPr wrap="square" rtlCol="0">
            <a:spAutoFit/>
          </a:bodyPr>
          <a:lstStyle/>
          <a:p>
            <a:pPr algn="just"/>
            <a:endParaRPr lang="tr-TR" sz="22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dirty="0">
                <a:latin typeface="Helvetica" panose="020B0604020202020204" pitchFamily="34" charset="0"/>
                <a:cs typeface="Helvetica" panose="020B0604020202020204" pitchFamily="34" charset="0"/>
              </a:rPr>
              <a:t>Yükseköğretim Genel Kurulunun Yürütme Kurulu dışında kalan üyelerine ödenecek toplantıya katılma ücreti (huzur hakkı), her toplantı için devlet memur aylıkları kat sayısının </a:t>
            </a:r>
            <a:r>
              <a:rPr lang="tr-TR" sz="2200" b="1" dirty="0">
                <a:latin typeface="Helvetica" panose="020B0604020202020204" pitchFamily="34" charset="0"/>
                <a:cs typeface="Helvetica" panose="020B0604020202020204" pitchFamily="34" charset="0"/>
              </a:rPr>
              <a:t>(4000) rakamı ile çarpımı sonucunda bulunacak meblağdır</a:t>
            </a:r>
            <a:r>
              <a:rPr lang="tr-TR" sz="2200" dirty="0">
                <a:latin typeface="Helvetica" panose="020B0604020202020204" pitchFamily="34" charset="0"/>
                <a:cs typeface="Helvetica" panose="020B0604020202020204" pitchFamily="34" charset="0"/>
              </a:rPr>
              <a:t>. </a:t>
            </a:r>
            <a:r>
              <a:rPr lang="tr-TR" sz="2200" b="1" dirty="0">
                <a:latin typeface="Helvetica" panose="020B0604020202020204" pitchFamily="34" charset="0"/>
                <a:cs typeface="Helvetica" panose="020B0604020202020204" pitchFamily="34" charset="0"/>
              </a:rPr>
              <a:t>Ancak, bir yılda </a:t>
            </a:r>
            <a:r>
              <a:rPr lang="tr-TR" sz="2200" b="1" dirty="0" err="1">
                <a:latin typeface="Helvetica" panose="020B0604020202020204" pitchFamily="34" charset="0"/>
                <a:cs typeface="Helvetica" panose="020B0604020202020204" pitchFamily="34" charset="0"/>
              </a:rPr>
              <a:t>onikiden</a:t>
            </a:r>
            <a:r>
              <a:rPr lang="tr-TR" sz="2200" b="1" dirty="0">
                <a:latin typeface="Helvetica" panose="020B0604020202020204" pitchFamily="34" charset="0"/>
                <a:cs typeface="Helvetica" panose="020B0604020202020204" pitchFamily="34" charset="0"/>
              </a:rPr>
              <a:t> fazla toplantıya katılma ücreti (huzur hakkı) ödenemez</a:t>
            </a:r>
            <a:r>
              <a:rPr lang="tr-TR" sz="2200" b="1" dirty="0" smtClean="0">
                <a:latin typeface="Helvetica" panose="020B0604020202020204" pitchFamily="34" charset="0"/>
                <a:cs typeface="Helvetica" panose="020B0604020202020204" pitchFamily="34" charset="0"/>
              </a:rPr>
              <a:t>.</a:t>
            </a:r>
          </a:p>
          <a:p>
            <a:pPr algn="just"/>
            <a:endParaRPr lang="tr-TR" sz="22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Yürütme </a:t>
            </a:r>
            <a:r>
              <a:rPr lang="tr-TR" sz="2200" b="1" dirty="0">
                <a:latin typeface="Helvetica" panose="020B0604020202020204" pitchFamily="34" charset="0"/>
                <a:cs typeface="Helvetica" panose="020B0604020202020204" pitchFamily="34" charset="0"/>
              </a:rPr>
              <a:t>Kurulu üyeleri sürekli görev yaparlar</a:t>
            </a:r>
            <a:r>
              <a:rPr lang="tr-TR" sz="2200" dirty="0">
                <a:latin typeface="Helvetica" panose="020B0604020202020204" pitchFamily="34" charset="0"/>
                <a:cs typeface="Helvetica" panose="020B0604020202020204" pitchFamily="34" charset="0"/>
              </a:rPr>
              <a:t>. Kurul Başkanı ve Yürütme Kurulu üyeleri; kamu yararına çalışan dernek ve kurumlar ile vakıflar ve bunların kurmuş olduğu kurum ve kuruluşlarda herhangi bir ücret almadan görev yapma ve Cumhurbaşkanınca verilecek geçici görevler dışında herhangi bir kamu kuruluşunda ve özel kuruluşlarda çalışamazlar.</a:t>
            </a:r>
            <a:r>
              <a:rPr lang="tr-TR" sz="2200" baseline="30000" dirty="0">
                <a:latin typeface="Helvetica" panose="020B0604020202020204" pitchFamily="34" charset="0"/>
                <a:cs typeface="Helvetica" panose="020B0604020202020204" pitchFamily="34" charset="0"/>
              </a:rPr>
              <a:t> </a:t>
            </a:r>
            <a:r>
              <a:rPr lang="tr-TR" sz="2200" dirty="0" smtClean="0">
                <a:latin typeface="Helvetica" panose="020B0604020202020204" pitchFamily="34" charset="0"/>
                <a:cs typeface="Helvetica" panose="020B0604020202020204" pitchFamily="34" charset="0"/>
              </a:rPr>
              <a:t>Cumhurbaşkanınca </a:t>
            </a:r>
            <a:r>
              <a:rPr lang="tr-TR" sz="2200" dirty="0">
                <a:latin typeface="Helvetica" panose="020B0604020202020204" pitchFamily="34" charset="0"/>
                <a:cs typeface="Helvetica" panose="020B0604020202020204" pitchFamily="34" charset="0"/>
              </a:rPr>
              <a:t>görevlendirme dışında herhangi bir nedenle bir yıl içinde yıllık izin, hastalık ve mazeret izinleri hariç bir ay hizmete devam etmeyen Yürütme Kurulu üyeleri görevlerinden ayrılmış sayılırlar</a:t>
            </a:r>
            <a:r>
              <a:rPr lang="tr-TR" sz="2200" dirty="0" smtClean="0">
                <a:latin typeface="Helvetica" panose="020B0604020202020204" pitchFamily="34" charset="0"/>
                <a:cs typeface="Helvetica" panose="020B0604020202020204" pitchFamily="34" charset="0"/>
              </a:rPr>
              <a:t>.</a:t>
            </a:r>
          </a:p>
          <a:p>
            <a:pPr algn="just"/>
            <a:endParaRPr lang="tr-TR" sz="22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Yükseköğretim </a:t>
            </a:r>
            <a:r>
              <a:rPr lang="tr-TR" sz="2200" dirty="0">
                <a:latin typeface="Helvetica" panose="020B0604020202020204" pitchFamily="34" charset="0"/>
                <a:cs typeface="Helvetica" panose="020B0604020202020204" pitchFamily="34" charset="0"/>
              </a:rPr>
              <a:t>Kurulunun</a:t>
            </a:r>
            <a:r>
              <a:rPr lang="tr-TR" sz="2200" dirty="0" smtClean="0">
                <a:latin typeface="Helvetica" panose="020B0604020202020204" pitchFamily="34" charset="0"/>
                <a:cs typeface="Helvetica" panose="020B0604020202020204" pitchFamily="34" charset="0"/>
              </a:rPr>
              <a:t>, asli </a:t>
            </a:r>
            <a:r>
              <a:rPr lang="tr-TR" sz="2200" dirty="0">
                <a:latin typeface="Helvetica" panose="020B0604020202020204" pitchFamily="34" charset="0"/>
                <a:cs typeface="Helvetica" panose="020B0604020202020204" pitchFamily="34" charset="0"/>
              </a:rPr>
              <a:t>görevleri ile ilişkileri kesilmeyen üyeleri hariç, diğer üyeleri</a:t>
            </a:r>
            <a:r>
              <a:rPr lang="tr-TR" sz="2200" dirty="0" smtClean="0">
                <a:latin typeface="Helvetica" panose="020B0604020202020204" pitchFamily="34" charset="0"/>
                <a:cs typeface="Helvetica" panose="020B0604020202020204" pitchFamily="34" charset="0"/>
              </a:rPr>
              <a:t>, seçim </a:t>
            </a:r>
            <a:r>
              <a:rPr lang="tr-TR" sz="2200" dirty="0">
                <a:latin typeface="Helvetica" panose="020B0604020202020204" pitchFamily="34" charset="0"/>
                <a:cs typeface="Helvetica" panose="020B0604020202020204" pitchFamily="34" charset="0"/>
              </a:rPr>
              <a:t>ve göreve devamlarında, </a:t>
            </a:r>
            <a:r>
              <a:rPr lang="tr-TR" sz="2200" b="1" dirty="0">
                <a:latin typeface="Helvetica" panose="020B0604020202020204" pitchFamily="34" charset="0"/>
                <a:cs typeface="Helvetica" panose="020B0604020202020204" pitchFamily="34" charset="0"/>
              </a:rPr>
              <a:t>kanunlarda öngörülen yaş haddine tabi değildirler.</a:t>
            </a:r>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128412718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YÖK’ÜN GÖREVLERİ</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828942"/>
            <a:ext cx="11579629" cy="7417415"/>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kurumlarının bu Kanunda belirlenen amaç, hedef ve ilkeler doğrultusunda kurulması, geliştirilmesi, </a:t>
            </a:r>
            <a:r>
              <a:rPr lang="tr-TR" sz="2400" dirty="0" smtClean="0">
                <a:latin typeface="Helvetica" panose="020B0604020202020204" pitchFamily="34" charset="0"/>
                <a:cs typeface="Helvetica" panose="020B0604020202020204" pitchFamily="34" charset="0"/>
              </a:rPr>
              <a:t>eğitim-öğretim </a:t>
            </a:r>
            <a:r>
              <a:rPr lang="tr-TR" sz="2400" dirty="0">
                <a:latin typeface="Helvetica" panose="020B0604020202020204" pitchFamily="34" charset="0"/>
                <a:cs typeface="Helvetica" panose="020B0604020202020204" pitchFamily="34" charset="0"/>
              </a:rPr>
              <a:t>faaliyetlerinin gerçekleştirilmesi ve yükseköğretim alanlarının ihtiyaç duyduğu öğretim elemanlarının yurt içinde ve yurt dışında yetiştirilmesi için kısa ve uzun vadeli planlar hazırlamak, üniversitelere tahsis edilen kaynakların, bu plan ve programlar çerçevesinde etkili bir biçimde kullanılmasını gözetim ve denetim altında bulundurmak,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 arasında bu Kanunda belirlenen amaç, ilke ve hedefler doğrultusunda birleştirici, bütünleştirici, sürekli, ahenkli ve geliştirici işbirliği ve koordinasyonu sağlamak,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Üniversite </a:t>
            </a:r>
            <a:r>
              <a:rPr lang="tr-TR" sz="2400" dirty="0">
                <a:latin typeface="Helvetica" panose="020B0604020202020204" pitchFamily="34" charset="0"/>
                <a:cs typeface="Helvetica" panose="020B0604020202020204" pitchFamily="34" charset="0"/>
              </a:rPr>
              <a:t>çalışmalarının en verimli düzeyde sürdürülmesi için büyümenin sınırlarını tespit etmek ve yaz öğretimi, gece öğretimi, ikili öğretim gibi tedbirler </a:t>
            </a:r>
            <a:r>
              <a:rPr lang="tr-TR" sz="2400" dirty="0" smtClean="0">
                <a:latin typeface="Helvetica" panose="020B0604020202020204" pitchFamily="34" charset="0"/>
                <a:cs typeface="Helvetica" panose="020B0604020202020204" pitchFamily="34" charset="0"/>
              </a:rPr>
              <a:t>almak.</a:t>
            </a:r>
            <a:endParaRPr lang="tr-TR" sz="2400" dirty="0">
              <a:latin typeface="Helvetica" panose="020B0604020202020204" pitchFamily="34" charset="0"/>
              <a:cs typeface="Helvetica" panose="020B0604020202020204" pitchFamily="34" charset="0"/>
            </a:endParaRPr>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47099053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YÖK’ÜN GÖREVLERİ</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427943"/>
            <a:ext cx="11579629" cy="8402300"/>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Devlet </a:t>
            </a:r>
            <a:r>
              <a:rPr lang="tr-TR" sz="2400" dirty="0">
                <a:latin typeface="Helvetica" panose="020B0604020202020204" pitchFamily="34" charset="0"/>
                <a:cs typeface="Helvetica" panose="020B0604020202020204" pitchFamily="34" charset="0"/>
              </a:rPr>
              <a:t>kalkınma planlarının ilke ve hedefleri doğrultusunda ve yükseköğretim planlaması çerçevesi içinde</a:t>
            </a:r>
            <a:r>
              <a:rPr lang="tr-TR" sz="2400"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
            </a:pPr>
            <a:r>
              <a:rPr lang="tr-TR" sz="2400" dirty="0" smtClean="0">
                <a:latin typeface="Helvetica" panose="020B0604020202020204" pitchFamily="34" charset="0"/>
                <a:cs typeface="Helvetica" panose="020B0604020202020204" pitchFamily="34" charset="0"/>
              </a:rPr>
              <a:t>Bir </a:t>
            </a:r>
            <a:r>
              <a:rPr lang="tr-TR" sz="2400" dirty="0">
                <a:latin typeface="Helvetica" panose="020B0604020202020204" pitchFamily="34" charset="0"/>
                <a:cs typeface="Helvetica" panose="020B0604020202020204" pitchFamily="34" charset="0"/>
              </a:rPr>
              <a:t>üniversite içinde fakülte, enstitü ve yüksekokul açılmasına, birleştirilmesi veya kapatılması ile ilgili olarak doğrudan veya üniversitelerden gelecek önerilere dayalı kararlar almak ve gereği için Milli Eğitim Bakanlığına sunmak,</a:t>
            </a:r>
          </a:p>
          <a:p>
            <a:pPr marL="342900" indent="-342900" algn="just">
              <a:buFont typeface="Wingdings" panose="05000000000000000000" pitchFamily="2" charset="2"/>
              <a:buChar char="§"/>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 içinde bölüm, anabilim ve </a:t>
            </a:r>
            <a:r>
              <a:rPr lang="tr-TR" sz="2400" dirty="0" err="1">
                <a:latin typeface="Helvetica" panose="020B0604020202020204" pitchFamily="34" charset="0"/>
                <a:cs typeface="Helvetica" panose="020B0604020202020204" pitchFamily="34" charset="0"/>
              </a:rPr>
              <a:t>anasanat</a:t>
            </a:r>
            <a:r>
              <a:rPr lang="tr-TR" sz="2400" dirty="0">
                <a:latin typeface="Helvetica" panose="020B0604020202020204" pitchFamily="34" charset="0"/>
                <a:cs typeface="Helvetica" panose="020B0604020202020204" pitchFamily="34" charset="0"/>
              </a:rPr>
              <a:t> dalları ile uygulama ve araştırma merkezi açılması, birleştirilmesi veya kapatılması; konservatuvar, meslek yüksekokulu veya destek, hazırlık okul veya birimleri kurulması ile ilgili olarak doğrudan veya üniversitelerden gelecek öneriler üzerine karar vermek,</a:t>
            </a:r>
          </a:p>
          <a:p>
            <a:pPr marL="342900" indent="-342900" algn="just">
              <a:buFont typeface="Wingdings" panose="05000000000000000000" pitchFamily="2" charset="2"/>
              <a:buChar char="§"/>
            </a:pPr>
            <a:r>
              <a:rPr lang="tr-TR" sz="2400" dirty="0" smtClean="0">
                <a:latin typeface="Helvetica" panose="020B0604020202020204" pitchFamily="34" charset="0"/>
                <a:cs typeface="Helvetica" panose="020B0604020202020204" pitchFamily="34" charset="0"/>
              </a:rPr>
              <a:t>Eğitim-öğretimin </a:t>
            </a:r>
            <a:r>
              <a:rPr lang="tr-TR" sz="2400" dirty="0">
                <a:latin typeface="Helvetica" panose="020B0604020202020204" pitchFamily="34" charset="0"/>
                <a:cs typeface="Helvetica" panose="020B0604020202020204" pitchFamily="34" charset="0"/>
              </a:rPr>
              <a:t>aksaması sonucunu doğuracak olaylar dolayısıyla öğrenime ara verilmesine veya tekrar başlatılmasına ilişkin olarak üniversitelerden gelecek önerilere göre veya doğrudan karar verip uygulatmak,</a:t>
            </a:r>
          </a:p>
          <a:p>
            <a:pPr marL="342900" indent="-342900" algn="just">
              <a:buFont typeface="Wingdings" panose="05000000000000000000" pitchFamily="2" charset="2"/>
              <a:buChar char="§"/>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kurumlarının ihtisaslaşmasına yönelik çalışmalar yapmak ve bu konuda karar vermek.</a:t>
            </a:r>
          </a:p>
          <a:p>
            <a:pPr algn="just"/>
            <a:endParaRPr lang="tr-TR" sz="2200" i="1" dirty="0">
              <a:latin typeface="Helvetica" panose="020B0604020202020204" pitchFamily="34" charset="0"/>
              <a:cs typeface="Helvetica" panose="020B0604020202020204" pitchFamily="34" charset="0"/>
            </a:endParaRPr>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18434594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YÖK’ÜN GÖREVLERİ</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807922"/>
            <a:ext cx="11921547" cy="7232749"/>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kurumlarında </a:t>
            </a:r>
            <a:r>
              <a:rPr lang="tr-TR" sz="2400" dirty="0" smtClean="0">
                <a:latin typeface="Helvetica" panose="020B0604020202020204" pitchFamily="34" charset="0"/>
                <a:cs typeface="Helvetica" panose="020B0604020202020204" pitchFamily="34" charset="0"/>
              </a:rPr>
              <a:t>eğitim-öğretim </a:t>
            </a:r>
            <a:r>
              <a:rPr lang="tr-TR" sz="2400" dirty="0">
                <a:latin typeface="Helvetica" panose="020B0604020202020204" pitchFamily="34" charset="0"/>
                <a:cs typeface="Helvetica" panose="020B0604020202020204" pitchFamily="34" charset="0"/>
              </a:rPr>
              <a:t>programlarının asgari ders saatlerini ve sürelerini</a:t>
            </a:r>
            <a:r>
              <a:rPr lang="tr-TR" sz="2400" dirty="0" smtClean="0">
                <a:latin typeface="Helvetica" panose="020B0604020202020204" pitchFamily="34" charset="0"/>
                <a:cs typeface="Helvetica" panose="020B0604020202020204" pitchFamily="34" charset="0"/>
              </a:rPr>
              <a:t>, öğrencilerin </a:t>
            </a:r>
            <a:r>
              <a:rPr lang="tr-TR" sz="2400" dirty="0">
                <a:latin typeface="Helvetica" panose="020B0604020202020204" pitchFamily="34" charset="0"/>
                <a:cs typeface="Helvetica" panose="020B0604020202020204" pitchFamily="34" charset="0"/>
              </a:rPr>
              <a:t>yatay ve dikey geçişleriyle ve yüksekokul mezunlarının bir üst düzeyde öğrenim yapmalarına ilişkin esasları Üniversitelerarası Kurulun da görüşlerini alarak tespit etmek,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Üniversitelerin </a:t>
            </a:r>
            <a:r>
              <a:rPr lang="tr-TR" sz="2400" dirty="0">
                <a:latin typeface="Helvetica" panose="020B0604020202020204" pitchFamily="34" charset="0"/>
                <a:cs typeface="Helvetica" panose="020B0604020202020204" pitchFamily="34" charset="0"/>
              </a:rPr>
              <a:t>ihtiyaçlarını, </a:t>
            </a:r>
            <a:r>
              <a:rPr lang="tr-TR" sz="2400" dirty="0" smtClean="0">
                <a:latin typeface="Helvetica" panose="020B0604020202020204" pitchFamily="34" charset="0"/>
                <a:cs typeface="Helvetica" panose="020B0604020202020204" pitchFamily="34" charset="0"/>
              </a:rPr>
              <a:t>eğitim-öğretim </a:t>
            </a:r>
            <a:r>
              <a:rPr lang="tr-TR" sz="2400" dirty="0">
                <a:latin typeface="Helvetica" panose="020B0604020202020204" pitchFamily="34" charset="0"/>
                <a:cs typeface="Helvetica" panose="020B0604020202020204" pitchFamily="34" charset="0"/>
              </a:rPr>
              <a:t>programlarını</a:t>
            </a:r>
            <a:r>
              <a:rPr lang="tr-TR" sz="2400" dirty="0" smtClean="0">
                <a:latin typeface="Helvetica" panose="020B0604020202020204" pitchFamily="34" charset="0"/>
                <a:cs typeface="Helvetica" panose="020B0604020202020204" pitchFamily="34" charset="0"/>
              </a:rPr>
              <a:t>, bilim </a:t>
            </a:r>
            <a:r>
              <a:rPr lang="tr-TR" sz="2400" dirty="0">
                <a:latin typeface="Helvetica" panose="020B0604020202020204" pitchFamily="34" charset="0"/>
                <a:cs typeface="Helvetica" panose="020B0604020202020204" pitchFamily="34" charset="0"/>
              </a:rPr>
              <a:t>dallarının niteliklerini, araştırma faaliyetlerini, uygulama alanlarını, bina, araç, gereç ve benzeri imkanlar ve öğrenci sayılarını ve diğer ilgili hususları dikkate alarak; üniversitelerin profesör, doçent ve doktor öğretim üyesi kadrolarını dengeli bir oranda tespit etmek, </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Her </a:t>
            </a:r>
            <a:r>
              <a:rPr lang="tr-TR" sz="2400" dirty="0">
                <a:latin typeface="Helvetica" panose="020B0604020202020204" pitchFamily="34" charset="0"/>
                <a:cs typeface="Helvetica" panose="020B0604020202020204" pitchFamily="34" charset="0"/>
              </a:rPr>
              <a:t>yıl üniversitelerin verecekleri faaliyet raporlarını inceleyerek değerlendirmek;</a:t>
            </a:r>
          </a:p>
          <a:p>
            <a:pPr algn="just"/>
            <a:r>
              <a:rPr lang="tr-TR" sz="2400" dirty="0" smtClean="0">
                <a:latin typeface="Helvetica" panose="020B0604020202020204" pitchFamily="34" charset="0"/>
                <a:cs typeface="Helvetica" panose="020B0604020202020204" pitchFamily="34" charset="0"/>
              </a:rPr>
              <a:t>    üstün </a:t>
            </a:r>
            <a:r>
              <a:rPr lang="tr-TR" sz="2400" dirty="0">
                <a:latin typeface="Helvetica" panose="020B0604020202020204" pitchFamily="34" charset="0"/>
                <a:cs typeface="Helvetica" panose="020B0604020202020204" pitchFamily="34" charset="0"/>
              </a:rPr>
              <a:t>başarı gösterenlerle, yeterli görülmeyenleri tespit etmek ve gerekli önlemleri </a:t>
            </a:r>
            <a:r>
              <a:rPr lang="tr-TR" sz="2400" dirty="0" smtClean="0">
                <a:latin typeface="Helvetica" panose="020B0604020202020204" pitchFamily="34" charset="0"/>
                <a:cs typeface="Helvetica" panose="020B0604020202020204" pitchFamily="34" charset="0"/>
              </a:rPr>
              <a:t>   almak.</a:t>
            </a:r>
            <a:endParaRPr lang="tr-TR" sz="2400" dirty="0">
              <a:latin typeface="Helvetica" panose="020B0604020202020204" pitchFamily="34" charset="0"/>
              <a:cs typeface="Helvetica" panose="020B0604020202020204" pitchFamily="34" charset="0"/>
            </a:endParaRPr>
          </a:p>
          <a:p>
            <a:endParaRPr lang="tr-TR" i="1" dirty="0"/>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51745416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18" y="215896"/>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YÖK’ÜN GÖREVLERİ</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781797"/>
            <a:ext cx="11579629" cy="7402026"/>
          </a:xfrm>
          <a:prstGeom prst="rect">
            <a:avLst/>
          </a:prstGeom>
          <a:noFill/>
        </p:spPr>
        <p:txBody>
          <a:bodyPr wrap="square" rtlCol="0">
            <a:spAutoFit/>
          </a:bodyPr>
          <a:lstStyle/>
          <a:p>
            <a:pPr marL="342900" indent="-342900" algn="just">
              <a:buFont typeface="Wingdings" panose="05000000000000000000" pitchFamily="2" charset="2"/>
              <a:buChar char="q"/>
            </a:pPr>
            <a:r>
              <a:rPr lang="tr-TR" sz="2500" dirty="0" smtClean="0">
                <a:latin typeface="Helvetica" panose="020B0604020202020204" pitchFamily="34" charset="0"/>
                <a:cs typeface="Helvetica" panose="020B0604020202020204" pitchFamily="34" charset="0"/>
              </a:rPr>
              <a:t>Üniversitelerin her eğitim-öğretim programına kabul edeceği öğrenci sayısı önerilerini inceleyerek kapasitelerini tespit etmek; </a:t>
            </a:r>
            <a:r>
              <a:rPr lang="tr-TR" sz="2500" dirty="0" err="1" smtClean="0">
                <a:latin typeface="Helvetica" panose="020B0604020202020204" pitchFamily="34" charset="0"/>
                <a:cs typeface="Helvetica" panose="020B0604020202020204" pitchFamily="34" charset="0"/>
              </a:rPr>
              <a:t>insangücü</a:t>
            </a:r>
            <a:r>
              <a:rPr lang="tr-TR" sz="2500" dirty="0" smtClean="0">
                <a:latin typeface="Helvetica" panose="020B0604020202020204" pitchFamily="34" charset="0"/>
                <a:cs typeface="Helvetica" panose="020B0604020202020204" pitchFamily="34" charset="0"/>
              </a:rPr>
              <a:t> planlaması, kurumların kapasiteleri ve öğrencilerin ilgi ve yetenekleri doğrultusunda ortaöğretimdeki yönlendirme esaslarını da dikkate alarak öğrencilerin seçilmesi ve kabul edilmesi ile ilgili esasları tespit etmek,</a:t>
            </a:r>
          </a:p>
          <a:p>
            <a:pPr marL="342900" indent="-342900" algn="just">
              <a:buFont typeface="Wingdings" panose="05000000000000000000" pitchFamily="2" charset="2"/>
              <a:buChar char="q"/>
            </a:pPr>
            <a:r>
              <a:rPr lang="tr-TR" sz="2500" dirty="0" smtClean="0">
                <a:latin typeface="Helvetica" panose="020B0604020202020204" pitchFamily="34" charset="0"/>
                <a:cs typeface="Helvetica" panose="020B0604020202020204" pitchFamily="34" charset="0"/>
              </a:rPr>
              <a:t>Yükseköğretim kurumlarında ve bu kurumlara girişte imkan ve fırsat eşitliği sağlayacak önlemleri almak,</a:t>
            </a:r>
          </a:p>
          <a:p>
            <a:pPr marL="342900" indent="-342900" algn="just">
              <a:buFont typeface="Wingdings" panose="05000000000000000000" pitchFamily="2" charset="2"/>
              <a:buChar char="q"/>
            </a:pPr>
            <a:r>
              <a:rPr lang="tr-TR" sz="2500" dirty="0" smtClean="0">
                <a:latin typeface="Helvetica" panose="020B0604020202020204" pitchFamily="34" charset="0"/>
                <a:cs typeface="Helvetica" panose="020B0604020202020204" pitchFamily="34" charset="0"/>
              </a:rPr>
              <a:t>Her eğitim - öğretim programında öğrencilerden alınacak harca ait ilgili yükseköğretim kurumlarının önerilerini inceleyerek karara bağlamak,</a:t>
            </a:r>
          </a:p>
          <a:p>
            <a:pPr marL="342900" indent="-342900" algn="just">
              <a:buFont typeface="Wingdings" panose="05000000000000000000" pitchFamily="2" charset="2"/>
              <a:buChar char="q"/>
            </a:pPr>
            <a:r>
              <a:rPr lang="tr-TR" sz="2500" dirty="0" smtClean="0">
                <a:latin typeface="Helvetica" panose="020B0604020202020204" pitchFamily="34" charset="0"/>
                <a:cs typeface="Helvetica" panose="020B0604020202020204" pitchFamily="34" charset="0"/>
              </a:rPr>
              <a:t>Yükseköğretim üst kuruluşları ile üniversitelerce hazırlanan bütçeleri tetkik ve onayladıktan sonra Milli Eğitim Bakanlığına sunmak.</a:t>
            </a:r>
          </a:p>
          <a:p>
            <a:endParaRPr lang="tr-TR" i="1" dirty="0"/>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311373259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YÖK’ÜN GÖREVLERİ</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13371"/>
            <a:ext cx="11579629" cy="9818072"/>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Rektörlerin disiplin işlemlerini kovuşturmak ve karara bağlamak, öğretim elemanlarından bu Kanunda öngörülen görevleri yerine getirmekte yetersizliği görülenler ile bu Kanunla belirlenen yükseköğretimin amaç, ana ilkeleri ve öngördüğü düzene aykırı harekette bulunanları rektörün önerisi üzerine veya doğrudan, normal usulüne göre, yükseköğretim kurumları ile ilişkilerini kesmek,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Çeşitli bilim ve sanat alanlarında bilimsel milli komiteler ve çalışma grupları kurmak,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Gerektiğinde yeni kurulan veya gelişmekte olan üniversitelere gelişmiş üniversitelerin eğitim - öğretim ve eleman yetiştirme alanlarında yapacağı katkıyı gerçekleştirmek için gelişmiş üniversiteleri görevlendirmek ve bu konudaki uygulama esaslarını tespit etmek,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Vakıflar tarafından kurulacak yükseköğretim kurumlarının bu Kanun hükümlerine göre açılması hususundaki görüş ve önerilerini Milli Eğitim Bakanlığına sunmak, bu kurumlara ilişkin gerekli düzenlemeleri yapmak ve bunları gözetmek, denetlemek,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Yurt dışındaki yükseköğretim kurumlarından alınmış ön lisans, lisans ve lisans üstü diplomaların denkliğini tespit etmek.</a:t>
            </a:r>
          </a:p>
          <a:p>
            <a:endParaRPr lang="tr-TR" i="1" dirty="0"/>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61957682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23220"/>
          </a:xfrm>
          <a:prstGeom prst="rect">
            <a:avLst/>
          </a:prstGeom>
        </p:spPr>
        <p:txBody>
          <a:bodyPr wrap="square">
            <a:spAutoFit/>
          </a:bodyPr>
          <a:lstStyle/>
          <a:p>
            <a:r>
              <a:rPr lang="tr-TR" sz="2800" b="1" dirty="0" smtClean="0">
                <a:solidFill>
                  <a:schemeClr val="accent1">
                    <a:lumMod val="50000"/>
                  </a:schemeClr>
                </a:solidFill>
                <a:latin typeface="Helvetica" pitchFamily="34" charset="0"/>
              </a:rPr>
              <a:t>YÖK DENETLEME KURULU</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461884"/>
            <a:ext cx="11579629" cy="8648521"/>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Denetleme Kurulu, Yükseköğretim Kurulu adına üniversiteleri, bağlı birimlerini, öğretim elemanlarını ve bunların faaliyetlerini gözetim ve denetim altında bulunduran, </a:t>
            </a:r>
            <a:r>
              <a:rPr lang="tr-TR" sz="2400" b="1" dirty="0">
                <a:latin typeface="Helvetica" panose="020B0604020202020204" pitchFamily="34" charset="0"/>
                <a:cs typeface="Helvetica" panose="020B0604020202020204" pitchFamily="34" charset="0"/>
              </a:rPr>
              <a:t>Yükseköğretim Kuruluna bağlı bir </a:t>
            </a:r>
            <a:r>
              <a:rPr lang="tr-TR" sz="2400" b="1" dirty="0" smtClean="0">
                <a:latin typeface="Helvetica" panose="020B0604020202020204" pitchFamily="34" charset="0"/>
                <a:cs typeface="Helvetica" panose="020B0604020202020204" pitchFamily="34" charset="0"/>
              </a:rPr>
              <a:t>kuruluştur.</a:t>
            </a:r>
          </a:p>
          <a:p>
            <a:pPr algn="just"/>
            <a:r>
              <a:rPr lang="tr-TR" sz="2400" dirty="0" smtClean="0">
                <a:latin typeface="Helvetica" panose="020B0604020202020204" pitchFamily="34" charset="0"/>
                <a:cs typeface="Helvetica" panose="020B0604020202020204" pitchFamily="34" charset="0"/>
              </a:rPr>
              <a:t>Yükseköğretim Denetleme Kurulu:</a:t>
            </a:r>
          </a:p>
          <a:p>
            <a:pPr marL="342900" indent="-342900" algn="just">
              <a:buFont typeface="Wingdings" panose="05000000000000000000" pitchFamily="2" charset="2"/>
              <a:buChar char="ü"/>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Kurulu tarafından profesörler ve bakanlık merkez teşkilatlarında en az on yıl müfettiş veya denetçi olarak çalışanlar arasından önerilecek </a:t>
            </a:r>
            <a:r>
              <a:rPr lang="tr-TR" sz="2400" b="1" dirty="0">
                <a:latin typeface="Helvetica" panose="020B0604020202020204" pitchFamily="34" charset="0"/>
                <a:cs typeface="Helvetica" panose="020B0604020202020204" pitchFamily="34" charset="0"/>
              </a:rPr>
              <a:t>onbeş üyeden,</a:t>
            </a:r>
          </a:p>
          <a:p>
            <a:pPr marL="342900" indent="-342900" algn="just">
              <a:buFont typeface="Wingdings" panose="05000000000000000000" pitchFamily="2" charset="2"/>
              <a:buChar char="ü"/>
            </a:pPr>
            <a:r>
              <a:rPr lang="tr-TR" sz="2400" dirty="0" smtClean="0">
                <a:latin typeface="Helvetica" panose="020B0604020202020204" pitchFamily="34" charset="0"/>
                <a:cs typeface="Helvetica" panose="020B0604020202020204" pitchFamily="34" charset="0"/>
              </a:rPr>
              <a:t>Yargıtay</a:t>
            </a:r>
            <a:r>
              <a:rPr lang="tr-TR" sz="2400" dirty="0">
                <a:latin typeface="Helvetica" panose="020B0604020202020204" pitchFamily="34" charset="0"/>
                <a:cs typeface="Helvetica" panose="020B0604020202020204" pitchFamily="34" charset="0"/>
              </a:rPr>
              <a:t>, Danıştay ve Sayıştay tarafından gösterilecek üçer aday arasından Yükseköğretim Kurulu tarafından seçilip önerilecek </a:t>
            </a:r>
            <a:r>
              <a:rPr lang="tr-TR" sz="2400" b="1" dirty="0">
                <a:latin typeface="Helvetica" panose="020B0604020202020204" pitchFamily="34" charset="0"/>
                <a:cs typeface="Helvetica" panose="020B0604020202020204" pitchFamily="34" charset="0"/>
              </a:rPr>
              <a:t>birer üyeden</a:t>
            </a:r>
            <a:r>
              <a:rPr lang="tr-TR" sz="2400" dirty="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ü"/>
            </a:pPr>
            <a:r>
              <a:rPr lang="tr-TR" sz="2400" dirty="0" smtClean="0">
                <a:latin typeface="Helvetica" panose="020B0604020202020204" pitchFamily="34" charset="0"/>
                <a:cs typeface="Helvetica" panose="020B0604020202020204" pitchFamily="34" charset="0"/>
              </a:rPr>
              <a:t>Milli </a:t>
            </a:r>
            <a:r>
              <a:rPr lang="tr-TR" sz="2400" dirty="0">
                <a:latin typeface="Helvetica" panose="020B0604020202020204" pitchFamily="34" charset="0"/>
                <a:cs typeface="Helvetica" panose="020B0604020202020204" pitchFamily="34" charset="0"/>
              </a:rPr>
              <a:t>Savunma Bakanlığı ve Milli Eğitim Bakanlığınca seçilecek </a:t>
            </a:r>
            <a:r>
              <a:rPr lang="tr-TR" sz="2400" b="1" dirty="0">
                <a:latin typeface="Helvetica" panose="020B0604020202020204" pitchFamily="34" charset="0"/>
                <a:cs typeface="Helvetica" panose="020B0604020202020204" pitchFamily="34" charset="0"/>
              </a:rPr>
              <a:t>birer üyeden</a:t>
            </a:r>
            <a:r>
              <a:rPr lang="tr-TR" sz="2400" dirty="0" smtClean="0">
                <a:latin typeface="Helvetica" panose="020B0604020202020204" pitchFamily="34" charset="0"/>
                <a:cs typeface="Helvetica" panose="020B0604020202020204" pitchFamily="34" charset="0"/>
              </a:rPr>
              <a:t>,</a:t>
            </a:r>
            <a:endParaRPr lang="tr-TR" sz="2400" dirty="0">
              <a:latin typeface="Helvetica" panose="020B0604020202020204" pitchFamily="34" charset="0"/>
              <a:cs typeface="Helvetica" panose="020B0604020202020204" pitchFamily="34" charset="0"/>
            </a:endParaRPr>
          </a:p>
          <a:p>
            <a:pPr algn="just"/>
            <a:r>
              <a:rPr lang="tr-TR" sz="2400" dirty="0" smtClean="0">
                <a:latin typeface="Helvetica" panose="020B0604020202020204" pitchFamily="34" charset="0"/>
                <a:cs typeface="Helvetica" panose="020B0604020202020204" pitchFamily="34" charset="0"/>
              </a:rPr>
              <a:t>oluşur.</a:t>
            </a:r>
          </a:p>
          <a:p>
            <a:pPr algn="just"/>
            <a:r>
              <a:rPr lang="tr-TR" sz="2400" dirty="0" smtClean="0">
                <a:latin typeface="Helvetica" panose="020B0604020202020204" pitchFamily="34" charset="0"/>
                <a:cs typeface="Helvetica" panose="020B0604020202020204" pitchFamily="34" charset="0"/>
              </a:rPr>
              <a:t>Bu </a:t>
            </a:r>
            <a:r>
              <a:rPr lang="tr-TR" sz="2400" dirty="0">
                <a:latin typeface="Helvetica" panose="020B0604020202020204" pitchFamily="34" charset="0"/>
                <a:cs typeface="Helvetica" panose="020B0604020202020204" pitchFamily="34" charset="0"/>
              </a:rPr>
              <a:t>suretle tespit edilen Yükseköğretim Denetleme Kurulu üyelerinin atanmaları, cari usullere göre yapılır</a:t>
            </a:r>
            <a:r>
              <a:rPr lang="tr-TR" sz="2400" dirty="0" smtClean="0">
                <a:latin typeface="Helvetica" panose="020B0604020202020204" pitchFamily="34" charset="0"/>
                <a:cs typeface="Helvetica" panose="020B0604020202020204" pitchFamily="34" charset="0"/>
              </a:rPr>
              <a:t>. </a:t>
            </a:r>
            <a:r>
              <a:rPr lang="tr-TR" sz="2400" b="1" dirty="0">
                <a:latin typeface="Helvetica" panose="020B0604020202020204" pitchFamily="34" charset="0"/>
                <a:cs typeface="Helvetica" panose="020B0604020202020204" pitchFamily="34" charset="0"/>
              </a:rPr>
              <a:t>Yükseköğretim Denetleme Kurul Başkanı, bu kurul üyeleri arasından Yükseköğretim Kurulu Başkanı tarafından atanır.</a:t>
            </a:r>
          </a:p>
          <a:p>
            <a:r>
              <a:rPr lang="tr-TR" sz="2000" dirty="0">
                <a:latin typeface="Helvetica" panose="020B0604020202020204" pitchFamily="34" charset="0"/>
                <a:cs typeface="Helvetica" panose="020B0604020202020204" pitchFamily="34" charset="0"/>
              </a:rPr>
              <a:t>             </a:t>
            </a:r>
            <a:endParaRPr lang="tr-TR" dirty="0"/>
          </a:p>
          <a:p>
            <a:endParaRPr lang="tr-TR" i="1" dirty="0"/>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90120279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2345"/>
            <a:ext cx="5246557" cy="523220"/>
          </a:xfrm>
          <a:prstGeom prst="rect">
            <a:avLst/>
          </a:prstGeom>
        </p:spPr>
        <p:txBody>
          <a:bodyPr wrap="square">
            <a:spAutoFit/>
          </a:bodyPr>
          <a:lstStyle/>
          <a:p>
            <a:r>
              <a:rPr lang="tr-TR" sz="2800" b="1" dirty="0" smtClean="0">
                <a:solidFill>
                  <a:schemeClr val="accent1">
                    <a:lumMod val="50000"/>
                  </a:schemeClr>
                </a:solidFill>
                <a:latin typeface="Helvetica" pitchFamily="34" charset="0"/>
              </a:rPr>
              <a:t>YÖK DENETLEME KURULU</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431506"/>
            <a:ext cx="11579629" cy="8894743"/>
          </a:xfrm>
          <a:prstGeom prst="rect">
            <a:avLst/>
          </a:prstGeom>
          <a:noFill/>
        </p:spPr>
        <p:txBody>
          <a:bodyPr wrap="square" rtlCol="0">
            <a:spAutoFit/>
          </a:bodyPr>
          <a:lstStyle/>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Üyelerin </a:t>
            </a:r>
            <a:r>
              <a:rPr lang="tr-TR" sz="2200" b="1" dirty="0">
                <a:latin typeface="Helvetica" panose="020B0604020202020204" pitchFamily="34" charset="0"/>
                <a:cs typeface="Helvetica" panose="020B0604020202020204" pitchFamily="34" charset="0"/>
              </a:rPr>
              <a:t>görev süresi üç yıldır</a:t>
            </a:r>
            <a:r>
              <a:rPr lang="tr-TR" sz="2200" dirty="0">
                <a:latin typeface="Helvetica" panose="020B0604020202020204" pitchFamily="34" charset="0"/>
                <a:cs typeface="Helvetica" panose="020B0604020202020204" pitchFamily="34" charset="0"/>
              </a:rPr>
              <a:t>. Görev süreleri boyunca üyelerin kurumlarıyla ilişikleri kesilir. </a:t>
            </a:r>
            <a:r>
              <a:rPr lang="tr-TR" sz="2200" b="1" dirty="0">
                <a:latin typeface="Helvetica" panose="020B0604020202020204" pitchFamily="34" charset="0"/>
                <a:cs typeface="Helvetica" panose="020B0604020202020204" pitchFamily="34" charset="0"/>
              </a:rPr>
              <a:t>Üyelerin yaş haddi, öğretim üyelerinde olduğu gibidir</a:t>
            </a:r>
            <a:r>
              <a:rPr lang="tr-TR" sz="2200" dirty="0">
                <a:latin typeface="Helvetica" panose="020B0604020202020204" pitchFamily="34" charset="0"/>
                <a:cs typeface="Helvetica" panose="020B0604020202020204" pitchFamily="34" charset="0"/>
              </a:rPr>
              <a:t>.</a:t>
            </a:r>
          </a:p>
          <a:p>
            <a:pPr algn="just"/>
            <a:r>
              <a:rPr lang="tr-TR" sz="2200" dirty="0">
                <a:latin typeface="Helvetica" panose="020B0604020202020204" pitchFamily="34" charset="0"/>
                <a:cs typeface="Helvetica" panose="020B0604020202020204" pitchFamily="34" charset="0"/>
              </a:rPr>
              <a:t>            </a:t>
            </a:r>
            <a:endParaRPr lang="tr-TR" sz="22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Süreleri </a:t>
            </a:r>
            <a:r>
              <a:rPr lang="tr-TR" sz="2200" dirty="0">
                <a:latin typeface="Helvetica" panose="020B0604020202020204" pitchFamily="34" charset="0"/>
                <a:cs typeface="Helvetica" panose="020B0604020202020204" pitchFamily="34" charset="0"/>
              </a:rPr>
              <a:t>sona eren üyelerin yeniden seçilmeleri mümkündür. Herhangi bir nedenle üyeliğin normal süreden önce sona ermesi halinde, eski üyenin kalan süresini tamamlamak üzere aynı statüde yenisi seçilir.</a:t>
            </a:r>
          </a:p>
          <a:p>
            <a:pPr algn="just"/>
            <a:endParaRPr lang="tr-TR" sz="22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Kurul </a:t>
            </a:r>
            <a:r>
              <a:rPr lang="tr-TR" sz="2200" dirty="0">
                <a:latin typeface="Helvetica" panose="020B0604020202020204" pitchFamily="34" charset="0"/>
                <a:cs typeface="Helvetica" panose="020B0604020202020204" pitchFamily="34" charset="0"/>
              </a:rPr>
              <a:t>üyelerinin ücretleri, Yükseköğretim Kurulu üyelerine ödenen ücreti geçmeyecek şekilde Cumhurbaşkanınca tespit edilir. Emekli olarak seçilenlerin emekli maaşlarının ödenmesine devam edilir. </a:t>
            </a:r>
            <a:endParaRPr lang="tr-TR" sz="2200" dirty="0" smtClean="0">
              <a:latin typeface="Helvetica" panose="020B0604020202020204" pitchFamily="34" charset="0"/>
              <a:cs typeface="Helvetica" panose="020B0604020202020204" pitchFamily="34" charset="0"/>
            </a:endParaRPr>
          </a:p>
          <a:p>
            <a:pPr algn="just"/>
            <a:endParaRPr lang="tr-TR" sz="22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Yükseköğretim </a:t>
            </a:r>
            <a:r>
              <a:rPr lang="tr-TR" sz="2200" dirty="0">
                <a:latin typeface="Helvetica" panose="020B0604020202020204" pitchFamily="34" charset="0"/>
                <a:cs typeface="Helvetica" panose="020B0604020202020204" pitchFamily="34" charset="0"/>
              </a:rPr>
              <a:t>Denetleme Kurulu üyeleri, Cumhurbaşkanı ve Yükseköğretim Kurulu tarafından verilen istisnai geçici görevler dışında hiç bir kamu kuruluşu veya özel kuruluşta ücretli ve ücretsiz çalışamazlar</a:t>
            </a:r>
            <a:r>
              <a:rPr lang="tr-TR" sz="2200" dirty="0" smtClean="0">
                <a:latin typeface="Helvetica" panose="020B0604020202020204" pitchFamily="34" charset="0"/>
                <a:cs typeface="Helvetica" panose="020B0604020202020204" pitchFamily="34" charset="0"/>
              </a:rPr>
              <a:t>. Üyelerden </a:t>
            </a:r>
            <a:r>
              <a:rPr lang="tr-TR" sz="2200" dirty="0">
                <a:latin typeface="Helvetica" panose="020B0604020202020204" pitchFamily="34" charset="0"/>
                <a:cs typeface="Helvetica" panose="020B0604020202020204" pitchFamily="34" charset="0"/>
              </a:rPr>
              <a:t>geçici görevlendirme dışında herhangi bir nedenle bir yıl içinde, yıllık izin hariç, toplam üç ay hizmete devam etmeyenler kuruldan ayrılmış sayılır.</a:t>
            </a:r>
          </a:p>
          <a:p>
            <a:r>
              <a:rPr lang="tr-TR" sz="2000" dirty="0">
                <a:latin typeface="Helvetica" panose="020B0604020202020204" pitchFamily="34" charset="0"/>
                <a:cs typeface="Helvetica" panose="020B0604020202020204" pitchFamily="34" charset="0"/>
              </a:rPr>
              <a:t>             </a:t>
            </a:r>
            <a:endParaRPr lang="tr-TR" dirty="0"/>
          </a:p>
          <a:p>
            <a:endParaRPr lang="tr-TR" i="1" dirty="0"/>
          </a:p>
          <a:p>
            <a:endParaRPr lang="tr-TR" dirty="0"/>
          </a:p>
          <a:p>
            <a:endParaRPr lang="tr-TR" dirty="0" smtClean="0"/>
          </a:p>
          <a:p>
            <a:endParaRPr lang="tr-TR" dirty="0"/>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63001307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35302"/>
            <a:ext cx="5246557" cy="954107"/>
          </a:xfrm>
          <a:prstGeom prst="rect">
            <a:avLst/>
          </a:prstGeom>
        </p:spPr>
        <p:txBody>
          <a:bodyPr wrap="square">
            <a:spAutoFit/>
          </a:bodyPr>
          <a:lstStyle/>
          <a:p>
            <a:r>
              <a:rPr lang="tr-TR" sz="2800" b="1" dirty="0" smtClean="0">
                <a:solidFill>
                  <a:schemeClr val="accent1">
                    <a:lumMod val="50000"/>
                  </a:schemeClr>
                </a:solidFill>
                <a:latin typeface="Helvetica" pitchFamily="34" charset="0"/>
              </a:rPr>
              <a:t>YÖK DENETLEME KURULU</a:t>
            </a:r>
          </a:p>
          <a:p>
            <a:r>
              <a:rPr lang="tr-TR" sz="2800" b="1" dirty="0" smtClean="0">
                <a:solidFill>
                  <a:schemeClr val="accent1">
                    <a:lumMod val="50000"/>
                  </a:schemeClr>
                </a:solidFill>
                <a:latin typeface="Helvetica" pitchFamily="34" charset="0"/>
              </a:rPr>
              <a:t>GÖREVLERİ</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481670"/>
            <a:ext cx="11579629" cy="5816977"/>
          </a:xfrm>
          <a:prstGeom prst="rect">
            <a:avLst/>
          </a:prstGeom>
          <a:noFill/>
        </p:spPr>
        <p:txBody>
          <a:bodyPr wrap="square" rtlCol="0">
            <a:spAutoFit/>
          </a:bodyPr>
          <a:lstStyle/>
          <a:p>
            <a:endParaRPr lang="tr-TR" dirty="0" smtClean="0"/>
          </a:p>
          <a:p>
            <a:pPr algn="just"/>
            <a:r>
              <a:rPr lang="tr-TR" sz="2800" dirty="0" smtClean="0">
                <a:latin typeface="Helvetica" panose="020B0604020202020204" pitchFamily="34" charset="0"/>
                <a:cs typeface="Helvetica" panose="020B0604020202020204" pitchFamily="34" charset="0"/>
              </a:rPr>
              <a:t>Yükseköğretim </a:t>
            </a:r>
            <a:r>
              <a:rPr lang="tr-TR" sz="2800" dirty="0">
                <a:latin typeface="Helvetica" panose="020B0604020202020204" pitchFamily="34" charset="0"/>
                <a:cs typeface="Helvetica" panose="020B0604020202020204" pitchFamily="34" charset="0"/>
              </a:rPr>
              <a:t>Denetleme Kurulunun görevleri</a:t>
            </a:r>
            <a:r>
              <a:rPr lang="tr-TR" sz="2800" dirty="0" smtClean="0">
                <a:latin typeface="Helvetica" panose="020B0604020202020204" pitchFamily="34" charset="0"/>
                <a:cs typeface="Helvetica" panose="020B0604020202020204" pitchFamily="34" charset="0"/>
              </a:rPr>
              <a:t>;</a:t>
            </a:r>
          </a:p>
          <a:p>
            <a:pPr algn="just"/>
            <a:endParaRPr lang="tr-TR" sz="2800" dirty="0">
              <a:latin typeface="Helvetica" panose="020B0604020202020204" pitchFamily="34" charset="0"/>
              <a:cs typeface="Helvetica" panose="020B0604020202020204" pitchFamily="34" charset="0"/>
            </a:endParaRPr>
          </a:p>
          <a:p>
            <a:pPr algn="just"/>
            <a:r>
              <a:rPr lang="tr-TR" sz="2800" dirty="0" smtClean="0">
                <a:latin typeface="Helvetica" panose="020B0604020202020204" pitchFamily="34" charset="0"/>
                <a:cs typeface="Helvetica" panose="020B0604020202020204" pitchFamily="34" charset="0"/>
              </a:rPr>
              <a:t>a</a:t>
            </a:r>
            <a:r>
              <a:rPr lang="tr-TR" sz="2800" dirty="0">
                <a:latin typeface="Helvetica" panose="020B0604020202020204" pitchFamily="34" charset="0"/>
                <a:cs typeface="Helvetica" panose="020B0604020202020204" pitchFamily="34" charset="0"/>
              </a:rPr>
              <a:t>) Yükseköğretim kurumlarında, eğitim - öğretim ve diğer faaliyetlerin bu Kanunda belirtilen amaca ve ana ilkelere uygunluğunu Yükseköğretim Kurulunca hazırlanacak esaslara göre ve onun adına denetlemek,</a:t>
            </a:r>
          </a:p>
          <a:p>
            <a:pPr algn="just"/>
            <a:r>
              <a:rPr lang="tr-TR" sz="2800" dirty="0" smtClean="0">
                <a:latin typeface="Helvetica" panose="020B0604020202020204" pitchFamily="34" charset="0"/>
                <a:cs typeface="Helvetica" panose="020B0604020202020204" pitchFamily="34" charset="0"/>
              </a:rPr>
              <a:t>b</a:t>
            </a:r>
            <a:r>
              <a:rPr lang="tr-TR" sz="2800" dirty="0">
                <a:latin typeface="Helvetica" panose="020B0604020202020204" pitchFamily="34" charset="0"/>
                <a:cs typeface="Helvetica" panose="020B0604020202020204" pitchFamily="34" charset="0"/>
              </a:rPr>
              <a:t>) Yükseköğretim Kurulu Başkanı tarafından bu Kanunun 53 üncü maddesine göre istenen soruşturmaları yapmak,</a:t>
            </a:r>
          </a:p>
          <a:p>
            <a:pPr algn="just"/>
            <a:r>
              <a:rPr lang="tr-TR" sz="2800" dirty="0" smtClean="0">
                <a:latin typeface="Helvetica" panose="020B0604020202020204" pitchFamily="34" charset="0"/>
                <a:cs typeface="Helvetica" panose="020B0604020202020204" pitchFamily="34" charset="0"/>
              </a:rPr>
              <a:t>c</a:t>
            </a:r>
            <a:r>
              <a:rPr lang="tr-TR" sz="2800" dirty="0">
                <a:latin typeface="Helvetica" panose="020B0604020202020204" pitchFamily="34" charset="0"/>
                <a:cs typeface="Helvetica" panose="020B0604020202020204" pitchFamily="34" charset="0"/>
              </a:rPr>
              <a:t>) Yükseköğretim Kurulu tarafından bu Kanuna göre verilecek diğer görevleri yapmaktır.</a:t>
            </a:r>
          </a:p>
          <a:p>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376996120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35302"/>
            <a:ext cx="5246557" cy="954107"/>
          </a:xfrm>
          <a:prstGeom prst="rect">
            <a:avLst/>
          </a:prstGeom>
        </p:spPr>
        <p:txBody>
          <a:bodyPr wrap="square">
            <a:spAutoFit/>
          </a:bodyPr>
          <a:lstStyle/>
          <a:p>
            <a:r>
              <a:rPr lang="tr-TR" sz="2800" b="1" dirty="0" smtClean="0">
                <a:solidFill>
                  <a:schemeClr val="accent1">
                    <a:lumMod val="50000"/>
                  </a:schemeClr>
                </a:solidFill>
                <a:latin typeface="Helvetica" pitchFamily="34" charset="0"/>
              </a:rPr>
              <a:t>ÜNİVERSİTELERARASI</a:t>
            </a:r>
          </a:p>
          <a:p>
            <a:r>
              <a:rPr lang="tr-TR" sz="2800" b="1" dirty="0" smtClean="0">
                <a:solidFill>
                  <a:schemeClr val="accent1">
                    <a:lumMod val="50000"/>
                  </a:schemeClr>
                </a:solidFill>
                <a:latin typeface="Helvetica" pitchFamily="34" charset="0"/>
              </a:rPr>
              <a:t>KURUL</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6093976"/>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Üniversitelerarası </a:t>
            </a:r>
            <a:r>
              <a:rPr lang="tr-TR" sz="2400" dirty="0">
                <a:latin typeface="Helvetica" panose="020B0604020202020204" pitchFamily="34" charset="0"/>
                <a:cs typeface="Helvetica" panose="020B0604020202020204" pitchFamily="34" charset="0"/>
              </a:rPr>
              <a:t>Kurul, üniversite rektörleri </a:t>
            </a:r>
            <a:r>
              <a:rPr lang="tr-TR" sz="2400" dirty="0" smtClean="0">
                <a:latin typeface="Helvetica" panose="020B0604020202020204" pitchFamily="34" charset="0"/>
                <a:cs typeface="Helvetica" panose="020B0604020202020204" pitchFamily="34" charset="0"/>
              </a:rPr>
              <a:t>ile </a:t>
            </a:r>
            <a:r>
              <a:rPr lang="tr-TR" sz="2400" dirty="0">
                <a:latin typeface="Helvetica" panose="020B0604020202020204" pitchFamily="34" charset="0"/>
                <a:cs typeface="Helvetica" panose="020B0604020202020204" pitchFamily="34" charset="0"/>
              </a:rPr>
              <a:t>her üniversite senatosunun o üniversiteden dört yıl için seçeceği birer profesörden oluşur. </a:t>
            </a:r>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Rektörler</a:t>
            </a:r>
            <a:r>
              <a:rPr lang="tr-TR" sz="2400" b="1" dirty="0">
                <a:latin typeface="Helvetica" panose="020B0604020202020204" pitchFamily="34" charset="0"/>
                <a:cs typeface="Helvetica" panose="020B0604020202020204" pitchFamily="34" charset="0"/>
              </a:rPr>
              <a:t>, Üniversitelerarası </a:t>
            </a:r>
            <a:r>
              <a:rPr lang="tr-TR" sz="2400" b="1" dirty="0" smtClean="0">
                <a:latin typeface="Helvetica" panose="020B0604020202020204" pitchFamily="34" charset="0"/>
                <a:cs typeface="Helvetica" panose="020B0604020202020204" pitchFamily="34" charset="0"/>
              </a:rPr>
              <a:t>Kurula </a:t>
            </a:r>
            <a:r>
              <a:rPr lang="tr-TR" sz="2400" b="1" dirty="0">
                <a:latin typeface="Helvetica" panose="020B0604020202020204" pitchFamily="34" charset="0"/>
                <a:cs typeface="Helvetica" panose="020B0604020202020204" pitchFamily="34" charset="0"/>
              </a:rPr>
              <a:t>bir yıl süre </a:t>
            </a:r>
            <a:r>
              <a:rPr lang="tr-TR" sz="2400" b="1" dirty="0" smtClean="0">
                <a:latin typeface="Helvetica" panose="020B0604020202020204" pitchFamily="34" charset="0"/>
                <a:cs typeface="Helvetica" panose="020B0604020202020204" pitchFamily="34" charset="0"/>
              </a:rPr>
              <a:t>ile </a:t>
            </a:r>
            <a:r>
              <a:rPr lang="tr-TR" sz="2400" b="1" dirty="0">
                <a:latin typeface="Helvetica" panose="020B0604020202020204" pitchFamily="34" charset="0"/>
                <a:cs typeface="Helvetica" panose="020B0604020202020204" pitchFamily="34" charset="0"/>
              </a:rPr>
              <a:t>üniversitelerin Cumhuriyet dönemindeki kuruluş tarihlerine göre, sıra ile, başkanlık yaparlar</a:t>
            </a:r>
            <a:r>
              <a:rPr lang="tr-TR" sz="2400" b="1"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Kurul </a:t>
            </a:r>
            <a:r>
              <a:rPr lang="tr-TR" sz="2400" dirty="0">
                <a:latin typeface="Helvetica" panose="020B0604020202020204" pitchFamily="34" charset="0"/>
                <a:cs typeface="Helvetica" panose="020B0604020202020204" pitchFamily="34" charset="0"/>
              </a:rPr>
              <a:t>bünyesinde Yönetim Kurulu kurulur. Yönetim Kurulu, Üniversitelerarası Kurul Başkanı ile fen-mühendislik, sağlık ve sosyal bilimler alanlarından üçer üye ve güzel sanatlar alanından bir üye olmak üzere </a:t>
            </a:r>
            <a:r>
              <a:rPr lang="tr-TR" sz="2400" b="1" dirty="0">
                <a:latin typeface="Helvetica" panose="020B0604020202020204" pitchFamily="34" charset="0"/>
                <a:cs typeface="Helvetica" panose="020B0604020202020204" pitchFamily="34" charset="0"/>
              </a:rPr>
              <a:t>toplam on bir üyeden oluşur. </a:t>
            </a:r>
            <a:r>
              <a:rPr lang="tr-TR" sz="2400" dirty="0">
                <a:latin typeface="Helvetica" panose="020B0604020202020204" pitchFamily="34" charset="0"/>
                <a:cs typeface="Helvetica" panose="020B0604020202020204" pitchFamily="34" charset="0"/>
              </a:rPr>
              <a:t>Üyeler, farklı yükseköğretim kurumlarında görev yapan profesör öğretim üyeleri arasından Üniversitelerarası Kurul tarafından </a:t>
            </a:r>
            <a:r>
              <a:rPr lang="tr-TR" sz="2400" b="1" dirty="0">
                <a:latin typeface="Helvetica" panose="020B0604020202020204" pitchFamily="34" charset="0"/>
                <a:cs typeface="Helvetica" panose="020B0604020202020204" pitchFamily="34" charset="0"/>
              </a:rPr>
              <a:t>bir yıl için seçilir</a:t>
            </a:r>
            <a:r>
              <a:rPr lang="tr-TR" sz="2400" dirty="0">
                <a:latin typeface="Helvetica" panose="020B0604020202020204" pitchFamily="34" charset="0"/>
                <a:cs typeface="Helvetica" panose="020B0604020202020204" pitchFamily="34" charset="0"/>
              </a:rPr>
              <a:t>. Süresi dolan üye yeniden seçilebilir. </a:t>
            </a:r>
            <a:endParaRPr lang="tr-TR" sz="28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52003053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KANUNUN TARİHÇESİ</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990874"/>
            <a:ext cx="11579629" cy="5816977"/>
          </a:xfrm>
          <a:prstGeom prst="rect">
            <a:avLst/>
          </a:prstGeom>
          <a:noFill/>
        </p:spPr>
        <p:txBody>
          <a:bodyPr wrap="square" rtlCol="0">
            <a:spAutoFit/>
          </a:bodyPr>
          <a:lstStyle/>
          <a:p>
            <a:pPr algn="just"/>
            <a:endParaRPr lang="tr-TR" sz="2400" b="1" dirty="0" smtClean="0">
              <a:solidFill>
                <a:schemeClr val="bg1"/>
              </a:solidFill>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ü"/>
            </a:pPr>
            <a:r>
              <a:rPr lang="tr-TR" sz="2400" dirty="0">
                <a:latin typeface="Helvetica" panose="020B0604020202020204" pitchFamily="34" charset="0"/>
                <a:cs typeface="Helvetica" panose="020B0604020202020204" pitchFamily="34" charset="0"/>
              </a:rPr>
              <a:t>Türkiye’de, yükseköğretim alanında </a:t>
            </a:r>
            <a:r>
              <a:rPr lang="tr-TR" sz="2400" dirty="0" smtClean="0">
                <a:latin typeface="Helvetica" panose="020B0604020202020204" pitchFamily="34" charset="0"/>
                <a:cs typeface="Helvetica" panose="020B0604020202020204" pitchFamily="34" charset="0"/>
              </a:rPr>
              <a:t>yaşanan gelişmeler</a:t>
            </a:r>
            <a:r>
              <a:rPr lang="tr-TR" sz="2400" dirty="0">
                <a:latin typeface="Helvetica" panose="020B0604020202020204" pitchFamily="34" charset="0"/>
                <a:cs typeface="Helvetica" panose="020B0604020202020204" pitchFamily="34" charset="0"/>
              </a:rPr>
              <a:t>; </a:t>
            </a:r>
            <a:r>
              <a:rPr lang="tr-TR" sz="2400" b="1" dirty="0">
                <a:latin typeface="Helvetica" panose="020B0604020202020204" pitchFamily="34" charset="0"/>
                <a:cs typeface="Helvetica" panose="020B0604020202020204" pitchFamily="34" charset="0"/>
              </a:rPr>
              <a:t>1946 yılına kadar</a:t>
            </a:r>
            <a:r>
              <a:rPr lang="tr-TR" sz="2400" dirty="0">
                <a:latin typeface="Helvetica" panose="020B0604020202020204" pitchFamily="34" charset="0"/>
                <a:cs typeface="Helvetica" panose="020B0604020202020204" pitchFamily="34" charset="0"/>
              </a:rPr>
              <a:t>, </a:t>
            </a:r>
            <a:r>
              <a:rPr lang="tr-TR" sz="2400" b="1" dirty="0">
                <a:latin typeface="Helvetica" panose="020B0604020202020204" pitchFamily="34" charset="0"/>
                <a:cs typeface="Helvetica" panose="020B0604020202020204" pitchFamily="34" charset="0"/>
              </a:rPr>
              <a:t>1946 yılından </a:t>
            </a:r>
            <a:r>
              <a:rPr lang="tr-TR" sz="2400" b="1" dirty="0" smtClean="0">
                <a:latin typeface="Helvetica" panose="020B0604020202020204" pitchFamily="34" charset="0"/>
                <a:cs typeface="Helvetica" panose="020B0604020202020204" pitchFamily="34" charset="0"/>
              </a:rPr>
              <a:t>Yükseköğretim </a:t>
            </a:r>
            <a:r>
              <a:rPr lang="tr-TR" sz="2400" b="1" dirty="0">
                <a:latin typeface="Helvetica" panose="020B0604020202020204" pitchFamily="34" charset="0"/>
                <a:cs typeface="Helvetica" panose="020B0604020202020204" pitchFamily="34" charset="0"/>
              </a:rPr>
              <a:t>Kurulu (YÖK)’ün kurulmasına kadar </a:t>
            </a:r>
            <a:r>
              <a:rPr lang="tr-TR" sz="2400" dirty="0">
                <a:latin typeface="Helvetica" panose="020B0604020202020204" pitchFamily="34" charset="0"/>
                <a:cs typeface="Helvetica" panose="020B0604020202020204" pitchFamily="34" charset="0"/>
              </a:rPr>
              <a:t>ve </a:t>
            </a:r>
            <a:r>
              <a:rPr lang="tr-TR" sz="2400" b="1" dirty="0" smtClean="0">
                <a:latin typeface="Helvetica" panose="020B0604020202020204" pitchFamily="34" charset="0"/>
                <a:cs typeface="Helvetica" panose="020B0604020202020204" pitchFamily="34" charset="0"/>
              </a:rPr>
              <a:t>YÖK’ün </a:t>
            </a:r>
            <a:r>
              <a:rPr lang="tr-TR" sz="2400" b="1" dirty="0">
                <a:latin typeface="Helvetica" panose="020B0604020202020204" pitchFamily="34" charset="0"/>
                <a:cs typeface="Helvetica" panose="020B0604020202020204" pitchFamily="34" charset="0"/>
              </a:rPr>
              <a:t>kuruluşundan günümüze kadar olmak üzere üç dönemde </a:t>
            </a:r>
            <a:r>
              <a:rPr lang="tr-TR" sz="2400" dirty="0">
                <a:latin typeface="Helvetica" panose="020B0604020202020204" pitchFamily="34" charset="0"/>
                <a:cs typeface="Helvetica" panose="020B0604020202020204" pitchFamily="34" charset="0"/>
              </a:rPr>
              <a:t>incelenebilir</a:t>
            </a:r>
            <a:r>
              <a:rPr lang="tr-TR" sz="2400" dirty="0" smtClean="0">
                <a:latin typeface="Helvetica" panose="020B0604020202020204" pitchFamily="34" charset="0"/>
                <a:cs typeface="Helvetica" panose="020B0604020202020204" pitchFamily="34" charset="0"/>
              </a:rPr>
              <a:t>.</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ü"/>
            </a:pPr>
            <a:r>
              <a:rPr lang="tr-TR" sz="2400" dirty="0">
                <a:latin typeface="Helvetica" panose="020B0604020202020204" pitchFamily="34" charset="0"/>
                <a:cs typeface="Helvetica" panose="020B0604020202020204" pitchFamily="34" charset="0"/>
              </a:rPr>
              <a:t>12 Eylül 1980 askeri harekatından sonra, yükseköğretim alanında yapılması düşünülen reform, Milli Güvenlik Konseyi tarafından 6 Kasım 1981 ’de 2547 Sayılı Yükseköğretim Kanunu’nun kabulüyle gerçekleştirilmeye çalışılmıştır. </a:t>
            </a:r>
            <a:r>
              <a:rPr lang="tr-TR" sz="2400" b="1" dirty="0">
                <a:latin typeface="Helvetica" panose="020B0604020202020204" pitchFamily="34" charset="0"/>
                <a:cs typeface="Helvetica" panose="020B0604020202020204" pitchFamily="34" charset="0"/>
              </a:rPr>
              <a:t>2547 Sayılı Kanunun kabulüyle 1750 sayılı Üniversiteler Kanunu da yürürlükten kaldırılmıştır. </a:t>
            </a:r>
            <a:r>
              <a:rPr lang="tr-TR" sz="2400" dirty="0">
                <a:latin typeface="Helvetica" panose="020B0604020202020204" pitchFamily="34" charset="0"/>
                <a:cs typeface="Helvetica" panose="020B0604020202020204" pitchFamily="34" charset="0"/>
              </a:rPr>
              <a:t>2547 Sayılı Yükseköğretim Kanunu’nun bazı maddeleri kısa bir süre sonra (20 Nisan 1982) değiştirilerek, bu kanuna göre kurulan Yükseköğretim Kurulu’nun yetkileri genişletilmiştir. Yükseköğretim Kanunu’nun kabulüyle birlikte, mevcut 27 </a:t>
            </a:r>
            <a:r>
              <a:rPr lang="tr-TR" sz="2400" dirty="0" err="1">
                <a:latin typeface="Helvetica" panose="020B0604020202020204" pitchFamily="34" charset="0"/>
                <a:cs typeface="Helvetica" panose="020B0604020202020204" pitchFamily="34" charset="0"/>
              </a:rPr>
              <a:t>üniversite’nin</a:t>
            </a:r>
            <a:r>
              <a:rPr lang="tr-TR" sz="2400" dirty="0">
                <a:latin typeface="Helvetica" panose="020B0604020202020204" pitchFamily="34" charset="0"/>
                <a:cs typeface="Helvetica" panose="020B0604020202020204" pitchFamily="34" charset="0"/>
              </a:rPr>
              <a:t> yönetimi Yükseköğretim Kurulu (YÖK)’e bırakılmıştır. </a:t>
            </a:r>
            <a:endParaRPr lang="tr-TR" sz="2400" dirty="0" smtClean="0">
              <a:latin typeface="Helvetica" panose="020B0604020202020204" pitchFamily="34" charset="0"/>
              <a:cs typeface="Helvetica" panose="020B0604020202020204" pitchFamily="34" charset="0"/>
            </a:endParaRPr>
          </a:p>
          <a:p>
            <a:pPr algn="just"/>
            <a:r>
              <a:rPr lang="tr-TR" sz="2400" dirty="0">
                <a:latin typeface="Helvetica" panose="020B0604020202020204" pitchFamily="34" charset="0"/>
                <a:cs typeface="Helvetica" panose="020B0604020202020204" pitchFamily="34" charset="0"/>
              </a:rPr>
              <a:t> </a:t>
            </a:r>
            <a:r>
              <a:rPr lang="tr-TR" sz="2400" dirty="0" smtClean="0">
                <a:latin typeface="Helvetica" panose="020B0604020202020204" pitchFamily="34" charset="0"/>
                <a:cs typeface="Helvetica" panose="020B0604020202020204" pitchFamily="34" charset="0"/>
              </a:rPr>
              <a:t>   </a:t>
            </a:r>
            <a:endParaRPr lang="tr-TR" dirty="0"/>
          </a:p>
          <a:p>
            <a:endParaRPr lang="tr-TR" dirty="0" smtClean="0"/>
          </a:p>
          <a:p>
            <a:endParaRPr lang="tr-TR" dirty="0"/>
          </a:p>
        </p:txBody>
      </p:sp>
    </p:spTree>
    <p:extLst>
      <p:ext uri="{BB962C8B-B14F-4D97-AF65-F5344CB8AC3E}">
        <p14:creationId xmlns:p14="http://schemas.microsoft.com/office/powerpoint/2010/main" val="320678444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35302"/>
            <a:ext cx="5246557" cy="954107"/>
          </a:xfrm>
          <a:prstGeom prst="rect">
            <a:avLst/>
          </a:prstGeom>
        </p:spPr>
        <p:txBody>
          <a:bodyPr wrap="square">
            <a:spAutoFit/>
          </a:bodyPr>
          <a:lstStyle/>
          <a:p>
            <a:r>
              <a:rPr lang="tr-TR" sz="2800" b="1" dirty="0" smtClean="0">
                <a:solidFill>
                  <a:schemeClr val="accent1">
                    <a:lumMod val="50000"/>
                  </a:schemeClr>
                </a:solidFill>
                <a:latin typeface="Helvetica" pitchFamily="34" charset="0"/>
              </a:rPr>
              <a:t>ÜNİVERSİTELERARASI</a:t>
            </a:r>
          </a:p>
          <a:p>
            <a:r>
              <a:rPr lang="tr-TR" sz="2800" b="1" dirty="0" smtClean="0">
                <a:solidFill>
                  <a:schemeClr val="accent1">
                    <a:lumMod val="50000"/>
                  </a:schemeClr>
                </a:solidFill>
                <a:latin typeface="Helvetica" pitchFamily="34" charset="0"/>
              </a:rPr>
              <a:t>KURUL</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6463308"/>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Üniversitelerarası </a:t>
            </a:r>
            <a:r>
              <a:rPr lang="tr-TR" sz="2400" dirty="0">
                <a:latin typeface="Helvetica" panose="020B0604020202020204" pitchFamily="34" charset="0"/>
                <a:cs typeface="Helvetica" panose="020B0604020202020204" pitchFamily="34" charset="0"/>
              </a:rPr>
              <a:t>Kurul, Yükseköğretim Kuruluna üye seçmek dışındaki görevlerini Yönetim Kuruluna devredebilir. Yönetim Kurulu ayda en az bir defa toplanır. Yönetim Kurulu üyelerine, Yükseköğretim Genel Kurulu üyelerine ödenen tutarda huzur hakkı aynı usul ve esaslar çerçevesinde ödenir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Kurul</a:t>
            </a:r>
            <a:r>
              <a:rPr lang="tr-TR" sz="2400" dirty="0">
                <a:latin typeface="Helvetica" panose="020B0604020202020204" pitchFamily="34" charset="0"/>
                <a:cs typeface="Helvetica" panose="020B0604020202020204" pitchFamily="34" charset="0"/>
              </a:rPr>
              <a:t>, çalışmalarını kolaylaştırmak ve üniversitelerarasında ve uluslararası yükseköğretim kurumları ile işbirliğini düzenlemek amacı ile sürekli ve geçici birimler ve komisyonlar kurabilir. Bu birim ve komisyonların teşkil ve çalışma esasları Üniversitelerarası Kurulca belirlenir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Kurul</a:t>
            </a:r>
            <a:r>
              <a:rPr lang="tr-TR" sz="2400" b="1" dirty="0">
                <a:latin typeface="Helvetica" panose="020B0604020202020204" pitchFamily="34" charset="0"/>
                <a:cs typeface="Helvetica" panose="020B0604020202020204" pitchFamily="34" charset="0"/>
              </a:rPr>
              <a:t>, en az yılda iki defa, aksi kararlaştırılmadıkça başkanın bağlı olduğu üniversitenin bulunduğu şehirde toplanır ve kurul gündemi önceden Milli Eğitim Bakanlığına, Yükseköğretim Kuruluna ve kurul üyelerine gönderilir.</a:t>
            </a:r>
          </a:p>
          <a:p>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407041303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35302"/>
            <a:ext cx="5246557" cy="954107"/>
          </a:xfrm>
          <a:prstGeom prst="rect">
            <a:avLst/>
          </a:prstGeom>
        </p:spPr>
        <p:txBody>
          <a:bodyPr wrap="square">
            <a:spAutoFit/>
          </a:bodyPr>
          <a:lstStyle/>
          <a:p>
            <a:r>
              <a:rPr lang="tr-TR" sz="2800" b="1" dirty="0" smtClean="0">
                <a:solidFill>
                  <a:schemeClr val="accent1">
                    <a:lumMod val="50000"/>
                  </a:schemeClr>
                </a:solidFill>
                <a:latin typeface="Helvetica" pitchFamily="34" charset="0"/>
              </a:rPr>
              <a:t>ÜNİVERSİTELERARASI</a:t>
            </a:r>
          </a:p>
          <a:p>
            <a:r>
              <a:rPr lang="tr-TR" sz="2800" b="1" dirty="0" smtClean="0">
                <a:solidFill>
                  <a:schemeClr val="accent1">
                    <a:lumMod val="50000"/>
                  </a:schemeClr>
                </a:solidFill>
                <a:latin typeface="Helvetica" pitchFamily="34" charset="0"/>
              </a:rPr>
              <a:t>KURULUN GÖREVLERİ</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6863417"/>
          </a:xfrm>
          <a:prstGeom prst="rect">
            <a:avLst/>
          </a:prstGeom>
          <a:noFill/>
        </p:spPr>
        <p:txBody>
          <a:bodyPr wrap="square" rtlCol="0">
            <a:spAutoFit/>
          </a:bodyPr>
          <a:lstStyle/>
          <a:p>
            <a:pPr algn="just"/>
            <a:r>
              <a:rPr lang="tr-TR" sz="2600" dirty="0">
                <a:latin typeface="Helvetica" panose="020B0604020202020204" pitchFamily="34" charset="0"/>
                <a:cs typeface="Helvetica" panose="020B0604020202020204" pitchFamily="34" charset="0"/>
              </a:rPr>
              <a:t>Milli Eğitim Bakanı ve Yükseköğretim Kurul Başkanı gerekli gördüğü hallerde Kurulun toplantılarına katılabilir</a:t>
            </a:r>
            <a:r>
              <a:rPr lang="tr-TR" sz="2600" dirty="0" smtClean="0">
                <a:latin typeface="Helvetica" panose="020B0604020202020204" pitchFamily="34" charset="0"/>
                <a:cs typeface="Helvetica" panose="020B0604020202020204" pitchFamily="34" charset="0"/>
              </a:rPr>
              <a:t>.</a:t>
            </a:r>
          </a:p>
          <a:p>
            <a:pPr algn="just"/>
            <a:endParaRPr lang="tr-TR" sz="2600" dirty="0">
              <a:latin typeface="Helvetica" panose="020B0604020202020204" pitchFamily="34" charset="0"/>
              <a:cs typeface="Helvetica" panose="020B0604020202020204" pitchFamily="34" charset="0"/>
            </a:endParaRPr>
          </a:p>
          <a:p>
            <a:pPr algn="just"/>
            <a:r>
              <a:rPr lang="tr-TR" sz="2600" dirty="0" smtClean="0">
                <a:latin typeface="Helvetica" panose="020B0604020202020204" pitchFamily="34" charset="0"/>
                <a:cs typeface="Helvetica" panose="020B0604020202020204" pitchFamily="34" charset="0"/>
              </a:rPr>
              <a:t>Üniversitelerarası </a:t>
            </a:r>
            <a:r>
              <a:rPr lang="tr-TR" sz="2600" dirty="0">
                <a:latin typeface="Helvetica" panose="020B0604020202020204" pitchFamily="34" charset="0"/>
                <a:cs typeface="Helvetica" panose="020B0604020202020204" pitchFamily="34" charset="0"/>
              </a:rPr>
              <a:t>Kurul akademik bir organ olup aşağıdaki görevleri yapar:</a:t>
            </a:r>
          </a:p>
          <a:p>
            <a:pPr marL="457200" indent="-4572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Yükseköğretim </a:t>
            </a:r>
            <a:r>
              <a:rPr lang="tr-TR" sz="2600" dirty="0">
                <a:latin typeface="Helvetica" panose="020B0604020202020204" pitchFamily="34" charset="0"/>
                <a:cs typeface="Helvetica" panose="020B0604020202020204" pitchFamily="34" charset="0"/>
              </a:rPr>
              <a:t>planlaması çerçevesinde, üniversitelerin eğitim - öğretim, bilimsel araştırma ve yayım faaliyetlerini koordine etmek, uygulamaları değerlendirmek, Yükseköğretim Kuruluna ve üniversitelere önerilerde bulunmak,</a:t>
            </a:r>
          </a:p>
          <a:p>
            <a:pPr marL="457200" indent="-4572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Teşkilat </a:t>
            </a:r>
            <a:r>
              <a:rPr lang="tr-TR" sz="2600" dirty="0">
                <a:latin typeface="Helvetica" panose="020B0604020202020204" pitchFamily="34" charset="0"/>
                <a:cs typeface="Helvetica" panose="020B0604020202020204" pitchFamily="34" charset="0"/>
              </a:rPr>
              <a:t>ve kadro yönünden ve Yükseköğretim Kurulu kararları doğrultusunda üniversitelerin öğretim üyesi ihtiyacını karşılayacak önlemleri teklif etmek,</a:t>
            </a:r>
          </a:p>
          <a:p>
            <a:pPr marL="457200" indent="-4572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Üniversitelerin </a:t>
            </a:r>
            <a:r>
              <a:rPr lang="tr-TR" sz="2600" dirty="0">
                <a:latin typeface="Helvetica" panose="020B0604020202020204" pitchFamily="34" charset="0"/>
                <a:cs typeface="Helvetica" panose="020B0604020202020204" pitchFamily="34" charset="0"/>
              </a:rPr>
              <a:t>tümünü ilgilendiren </a:t>
            </a:r>
            <a:r>
              <a:rPr lang="tr-TR" sz="2600" dirty="0" smtClean="0">
                <a:latin typeface="Helvetica" panose="020B0604020202020204" pitchFamily="34" charset="0"/>
                <a:cs typeface="Helvetica" panose="020B0604020202020204" pitchFamily="34" charset="0"/>
              </a:rPr>
              <a:t>eğitim-öğretim, bilimsel </a:t>
            </a:r>
            <a:r>
              <a:rPr lang="tr-TR" sz="2600" dirty="0">
                <a:latin typeface="Helvetica" panose="020B0604020202020204" pitchFamily="34" charset="0"/>
                <a:cs typeface="Helvetica" panose="020B0604020202020204" pitchFamily="34" charset="0"/>
              </a:rPr>
              <a:t>araştırma ve yayım faaliyetleri ile ilgili yönetmelikleri hazırlamak veya görüş </a:t>
            </a:r>
            <a:r>
              <a:rPr lang="tr-TR" sz="2600" dirty="0" smtClean="0">
                <a:latin typeface="Helvetica" panose="020B0604020202020204" pitchFamily="34" charset="0"/>
                <a:cs typeface="Helvetica" panose="020B0604020202020204" pitchFamily="34" charset="0"/>
              </a:rPr>
              <a:t>bildirmek.</a:t>
            </a:r>
            <a:endParaRPr lang="tr-TR" sz="2600" dirty="0">
              <a:latin typeface="Helvetica" panose="020B0604020202020204" pitchFamily="34" charset="0"/>
              <a:cs typeface="Helvetica" panose="020B0604020202020204" pitchFamily="34" charset="0"/>
            </a:endParaRPr>
          </a:p>
          <a:p>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382145828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35302"/>
            <a:ext cx="5246557" cy="954107"/>
          </a:xfrm>
          <a:prstGeom prst="rect">
            <a:avLst/>
          </a:prstGeom>
        </p:spPr>
        <p:txBody>
          <a:bodyPr wrap="square">
            <a:spAutoFit/>
          </a:bodyPr>
          <a:lstStyle/>
          <a:p>
            <a:r>
              <a:rPr lang="tr-TR" sz="2800" b="1" dirty="0" smtClean="0">
                <a:solidFill>
                  <a:schemeClr val="accent1">
                    <a:lumMod val="50000"/>
                  </a:schemeClr>
                </a:solidFill>
                <a:latin typeface="Helvetica" pitchFamily="34" charset="0"/>
              </a:rPr>
              <a:t>ÜNİVERSİTELERARASI</a:t>
            </a:r>
          </a:p>
          <a:p>
            <a:r>
              <a:rPr lang="tr-TR" sz="2800" b="1" dirty="0" smtClean="0">
                <a:solidFill>
                  <a:schemeClr val="accent1">
                    <a:lumMod val="50000"/>
                  </a:schemeClr>
                </a:solidFill>
                <a:latin typeface="Helvetica" pitchFamily="34" charset="0"/>
              </a:rPr>
              <a:t>KURULUN GÖREVLERİ</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6401753"/>
          </a:xfrm>
          <a:prstGeom prst="rect">
            <a:avLst/>
          </a:prstGeom>
          <a:noFill/>
        </p:spPr>
        <p:txBody>
          <a:bodyPr wrap="square" rtlCol="0">
            <a:spAutoFit/>
          </a:bodyPr>
          <a:lstStyle/>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Aynı </a:t>
            </a:r>
            <a:r>
              <a:rPr lang="tr-TR" sz="2800" dirty="0">
                <a:latin typeface="Helvetica" panose="020B0604020202020204" pitchFamily="34" charset="0"/>
                <a:cs typeface="Helvetica" panose="020B0604020202020204" pitchFamily="34" charset="0"/>
              </a:rPr>
              <a:t>veya benzer nitelikteki fakültelerin ya da üniversitelere veya fakültelere bağlı diğer yükseköğretim kurumlarının eğitim - öğretimine ilişkin ilkeler ve süreler arasında uyum sağlamak,</a:t>
            </a: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Doktora </a:t>
            </a:r>
            <a:r>
              <a:rPr lang="tr-TR" sz="2800" dirty="0">
                <a:latin typeface="Helvetica" panose="020B0604020202020204" pitchFamily="34" charset="0"/>
                <a:cs typeface="Helvetica" panose="020B0604020202020204" pitchFamily="34" charset="0"/>
              </a:rPr>
              <a:t>ile ilgili esasları tespit etmek ve yurt dışında yapılan doktoraları, doçentlik ve profesörlük u</a:t>
            </a:r>
            <a:r>
              <a:rPr lang="tr-TR" sz="2800" dirty="0" smtClean="0">
                <a:latin typeface="Helvetica" panose="020B0604020202020204" pitchFamily="34" charset="0"/>
                <a:cs typeface="Helvetica" panose="020B0604020202020204" pitchFamily="34" charset="0"/>
              </a:rPr>
              <a:t>nvanlarını </a:t>
            </a:r>
            <a:r>
              <a:rPr lang="tr-TR" sz="2800" dirty="0">
                <a:latin typeface="Helvetica" panose="020B0604020202020204" pitchFamily="34" charset="0"/>
                <a:cs typeface="Helvetica" panose="020B0604020202020204" pitchFamily="34" charset="0"/>
              </a:rPr>
              <a:t>değerlendirmek,</a:t>
            </a: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Doçentlik </a:t>
            </a:r>
            <a:r>
              <a:rPr lang="tr-TR" sz="2800" dirty="0">
                <a:latin typeface="Helvetica" panose="020B0604020202020204" pitchFamily="34" charset="0"/>
                <a:cs typeface="Helvetica" panose="020B0604020202020204" pitchFamily="34" charset="0"/>
              </a:rPr>
              <a:t>başvurularında ilgili bilim veya sanat alanında jüriler oluşturarak adayların yayın ve çalışmalarını Yükseköğretim Kurulu tarafından belirlenen esas ve usuller kapsamında değerlendirip, yeterli yayın ve çalışmaya sahip olan adaylara doçentlik unvanı vermek,</a:t>
            </a: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Bu </a:t>
            </a:r>
            <a:r>
              <a:rPr lang="tr-TR" sz="2800" dirty="0">
                <a:latin typeface="Helvetica" panose="020B0604020202020204" pitchFamily="34" charset="0"/>
                <a:cs typeface="Helvetica" panose="020B0604020202020204" pitchFamily="34" charset="0"/>
              </a:rPr>
              <a:t>kanunla kendisine verilen diğer görevleri yapmaktır.</a:t>
            </a:r>
          </a:p>
          <a:p>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65530178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523220"/>
          </a:xfrm>
          <a:prstGeom prst="rect">
            <a:avLst/>
          </a:prstGeom>
        </p:spPr>
        <p:txBody>
          <a:bodyPr wrap="square">
            <a:spAutoFit/>
          </a:bodyPr>
          <a:lstStyle/>
          <a:p>
            <a:r>
              <a:rPr lang="tr-TR" sz="2800" b="1" dirty="0" smtClean="0">
                <a:solidFill>
                  <a:schemeClr val="accent1">
                    <a:lumMod val="50000"/>
                  </a:schemeClr>
                </a:solidFill>
                <a:latin typeface="Helvetica" pitchFamily="34" charset="0"/>
              </a:rPr>
              <a:t>REKTÖR</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066022"/>
            <a:ext cx="11579629" cy="7017306"/>
          </a:xfrm>
          <a:prstGeom prst="rect">
            <a:avLst/>
          </a:prstGeom>
          <a:noFill/>
        </p:spPr>
        <p:txBody>
          <a:bodyPr wrap="square" rtlCol="0">
            <a:spAutoFit/>
          </a:bodyPr>
          <a:lstStyle/>
          <a:p>
            <a:pPr marL="342900" indent="-342900" algn="just">
              <a:buFont typeface="Wingdings" panose="05000000000000000000" pitchFamily="2" charset="2"/>
              <a:buChar char="q"/>
            </a:pPr>
            <a:r>
              <a:rPr lang="tr-TR" sz="2200" b="1" dirty="0">
                <a:latin typeface="Helvetica" panose="020B0604020202020204" pitchFamily="34" charset="0"/>
                <a:cs typeface="Helvetica" panose="020B0604020202020204" pitchFamily="34" charset="0"/>
              </a:rPr>
              <a:t>Devlet ve vakıf üniversitelerine rektör, Cumhurbaşkanınca atanır</a:t>
            </a:r>
            <a:r>
              <a:rPr lang="tr-TR" sz="2200" dirty="0">
                <a:latin typeface="Helvetica" panose="020B0604020202020204" pitchFamily="34" charset="0"/>
                <a:cs typeface="Helvetica" panose="020B0604020202020204" pitchFamily="34" charset="0"/>
              </a:rPr>
              <a:t>. Vakıflarca kurulan üniversitelerde rektör ataması, mütevelli heyetinin teklifi üzerine yapılır. Rektör, üniversite veya yüksek teknoloji enstitüsü tüzel kişiliğini temsil eder</a:t>
            </a:r>
            <a:r>
              <a:rPr lang="tr-TR" sz="2200" dirty="0" smtClean="0">
                <a:latin typeface="Helvetica" panose="020B0604020202020204" pitchFamily="34" charset="0"/>
                <a:cs typeface="Helvetica" panose="020B0604020202020204" pitchFamily="34" charset="0"/>
              </a:rPr>
              <a:t>.</a:t>
            </a:r>
          </a:p>
          <a:p>
            <a:pPr algn="just"/>
            <a:endParaRPr lang="tr-TR" sz="22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Rektörlerin </a:t>
            </a:r>
            <a:r>
              <a:rPr lang="tr-TR" sz="2200" b="1" dirty="0">
                <a:latin typeface="Helvetica" panose="020B0604020202020204" pitchFamily="34" charset="0"/>
                <a:cs typeface="Helvetica" panose="020B0604020202020204" pitchFamily="34" charset="0"/>
              </a:rPr>
              <a:t>yaş haddi 67 yaştır</a:t>
            </a:r>
            <a:r>
              <a:rPr lang="tr-TR" sz="2200" dirty="0">
                <a:latin typeface="Helvetica" panose="020B0604020202020204" pitchFamily="34" charset="0"/>
                <a:cs typeface="Helvetica" panose="020B0604020202020204" pitchFamily="34" charset="0"/>
              </a:rPr>
              <a:t>. Ancak rektör olarak atanmış olanlarda görev süreleri bitinceye kadar yaş haddi aranmaz</a:t>
            </a:r>
            <a:r>
              <a:rPr lang="tr-TR" sz="2200" dirty="0" smtClean="0">
                <a:latin typeface="Helvetica" panose="020B0604020202020204" pitchFamily="34" charset="0"/>
                <a:cs typeface="Helvetica" panose="020B0604020202020204" pitchFamily="34" charset="0"/>
              </a:rPr>
              <a:t>.</a:t>
            </a:r>
          </a:p>
          <a:p>
            <a:pPr algn="just"/>
            <a:endParaRPr lang="tr-TR" sz="22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Rektör</a:t>
            </a:r>
            <a:r>
              <a:rPr lang="tr-TR" sz="2200" b="1" dirty="0">
                <a:latin typeface="Helvetica" panose="020B0604020202020204" pitchFamily="34" charset="0"/>
                <a:cs typeface="Helvetica" panose="020B0604020202020204" pitchFamily="34" charset="0"/>
              </a:rPr>
              <a:t>, çalışmalarında kendisine yardım etmek üzere, üniversitenin aylıklı profesörleri arasından en çok üç kişiyi kendi rektörlük görev süresiyle sınırlı olmak kaydıyla rektör yardımcısı olarak seçer. </a:t>
            </a:r>
            <a:r>
              <a:rPr lang="tr-TR" sz="2200" dirty="0" smtClean="0">
                <a:latin typeface="Helvetica" panose="020B0604020202020204" pitchFamily="34" charset="0"/>
                <a:cs typeface="Helvetica" panose="020B0604020202020204" pitchFamily="34" charset="0"/>
              </a:rPr>
              <a:t>Ancak</a:t>
            </a:r>
            <a:r>
              <a:rPr lang="tr-TR" sz="2200" dirty="0">
                <a:latin typeface="Helvetica" panose="020B0604020202020204" pitchFamily="34" charset="0"/>
                <a:cs typeface="Helvetica" panose="020B0604020202020204" pitchFamily="34" charset="0"/>
              </a:rPr>
              <a:t>, merkezi </a:t>
            </a:r>
            <a:r>
              <a:rPr lang="tr-TR" sz="2200" dirty="0" smtClean="0">
                <a:latin typeface="Helvetica" panose="020B0604020202020204" pitchFamily="34" charset="0"/>
                <a:cs typeface="Helvetica" panose="020B0604020202020204" pitchFamily="34" charset="0"/>
              </a:rPr>
              <a:t>açıköğretim </a:t>
            </a:r>
            <a:r>
              <a:rPr lang="tr-TR" sz="2200" dirty="0">
                <a:latin typeface="Helvetica" panose="020B0604020202020204" pitchFamily="34" charset="0"/>
                <a:cs typeface="Helvetica" panose="020B0604020202020204" pitchFamily="34" charset="0"/>
              </a:rPr>
              <a:t>yapmakla görevli üniversitelerde, gerekli hallerde rektör tarafından beş rektör yardımcısı seçilebilir</a:t>
            </a:r>
            <a:r>
              <a:rPr lang="tr-TR" sz="2200" dirty="0" smtClean="0">
                <a:latin typeface="Helvetica" panose="020B0604020202020204" pitchFamily="34" charset="0"/>
                <a:cs typeface="Helvetica" panose="020B0604020202020204" pitchFamily="34" charset="0"/>
              </a:rPr>
              <a:t>. Rektör </a:t>
            </a:r>
            <a:r>
              <a:rPr lang="tr-TR" sz="2200" dirty="0">
                <a:latin typeface="Helvetica" panose="020B0604020202020204" pitchFamily="34" charset="0"/>
                <a:cs typeface="Helvetica" panose="020B0604020202020204" pitchFamily="34" charset="0"/>
              </a:rPr>
              <a:t>yardımcıları, rektör tarafından </a:t>
            </a:r>
            <a:r>
              <a:rPr lang="tr-TR" sz="2200" dirty="0" smtClean="0">
                <a:latin typeface="Helvetica" panose="020B0604020202020204" pitchFamily="34" charset="0"/>
                <a:cs typeface="Helvetica" panose="020B0604020202020204" pitchFamily="34" charset="0"/>
              </a:rPr>
              <a:t>atanır</a:t>
            </a:r>
            <a:r>
              <a:rPr lang="tr-TR" sz="2200" dirty="0">
                <a:latin typeface="Helvetica" panose="020B0604020202020204" pitchFamily="34" charset="0"/>
                <a:cs typeface="Helvetica" panose="020B0604020202020204" pitchFamily="34" charset="0"/>
              </a:rPr>
              <a:t>.  </a:t>
            </a:r>
            <a:endParaRPr lang="tr-TR" sz="2200" baseline="30000" dirty="0">
              <a:latin typeface="Helvetica" panose="020B0604020202020204" pitchFamily="34" charset="0"/>
              <a:cs typeface="Helvetica" panose="020B0604020202020204" pitchFamily="34" charset="0"/>
            </a:endParaRPr>
          </a:p>
          <a:p>
            <a:pPr algn="just"/>
            <a:endParaRPr lang="tr-TR" sz="22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Rektör</a:t>
            </a:r>
            <a:r>
              <a:rPr lang="tr-TR" sz="2200" dirty="0">
                <a:latin typeface="Helvetica" panose="020B0604020202020204" pitchFamily="34" charset="0"/>
                <a:cs typeface="Helvetica" panose="020B0604020202020204" pitchFamily="34" charset="0"/>
              </a:rPr>
              <a:t>, görevi başında olmadığı zaman yardımcılarından birisini yerine vekil bırakır. Rektör görevi başından iki haftadan fazla uzaklaştığında Yükseköğretim Kuruluna bilgi verir. </a:t>
            </a:r>
            <a:r>
              <a:rPr lang="tr-TR" sz="2200" b="1" dirty="0">
                <a:latin typeface="Helvetica" panose="020B0604020202020204" pitchFamily="34" charset="0"/>
                <a:cs typeface="Helvetica" panose="020B0604020202020204" pitchFamily="34" charset="0"/>
              </a:rPr>
              <a:t>Göreve vekalet altı aydan fazla sürerse yeni bir rektör atanır.</a:t>
            </a:r>
          </a:p>
          <a:p>
            <a:r>
              <a:rPr lang="tr-TR" sz="2000" dirty="0">
                <a:latin typeface="Helvetica" panose="020B0604020202020204" pitchFamily="34" charset="0"/>
                <a:cs typeface="Helvetica" panose="020B0604020202020204" pitchFamily="34" charset="0"/>
              </a:rPr>
              <a:t>            </a:t>
            </a:r>
            <a:endParaRPr lang="tr-TR" sz="28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17262793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523220"/>
          </a:xfrm>
          <a:prstGeom prst="rect">
            <a:avLst/>
          </a:prstGeom>
        </p:spPr>
        <p:txBody>
          <a:bodyPr wrap="square">
            <a:spAutoFit/>
          </a:bodyPr>
          <a:lstStyle/>
          <a:p>
            <a:r>
              <a:rPr lang="tr-TR" sz="2800" b="1" dirty="0" smtClean="0">
                <a:solidFill>
                  <a:schemeClr val="accent1">
                    <a:lumMod val="50000"/>
                  </a:schemeClr>
                </a:solidFill>
                <a:latin typeface="Helvetica" pitchFamily="34" charset="0"/>
              </a:rPr>
              <a:t>REKTÖR VE GÖREVLERİ</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6340197"/>
          </a:xfrm>
          <a:prstGeom prst="rect">
            <a:avLst/>
          </a:prstGeom>
          <a:noFill/>
        </p:spPr>
        <p:txBody>
          <a:bodyPr wrap="square" rtlCol="0">
            <a:spAutoFit/>
          </a:bodyPr>
          <a:lstStyle/>
          <a:p>
            <a:pPr marL="457200" indent="-4572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Üniversite </a:t>
            </a:r>
            <a:r>
              <a:rPr lang="tr-TR" sz="2800" dirty="0">
                <a:latin typeface="Helvetica" panose="020B0604020202020204" pitchFamily="34" charset="0"/>
                <a:cs typeface="Helvetica" panose="020B0604020202020204" pitchFamily="34" charset="0"/>
              </a:rPr>
              <a:t>kurullarına başkanlık etmek, yükseköğretim üst kuruluşlarının kararlarını uygulamak, üniversite kurullarının önerilerini inceleyerek karara bağlamak ve üniversiteye bağlı kuruluşlar arasında düzenli çalışmayı sağlamak,</a:t>
            </a:r>
          </a:p>
          <a:p>
            <a:pPr marL="457200" indent="-4572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Her eğitim-öğretim </a:t>
            </a:r>
            <a:r>
              <a:rPr lang="tr-TR" sz="2800" dirty="0">
                <a:latin typeface="Helvetica" panose="020B0604020202020204" pitchFamily="34" charset="0"/>
                <a:cs typeface="Helvetica" panose="020B0604020202020204" pitchFamily="34" charset="0"/>
              </a:rPr>
              <a:t>yılı sonunda ve gerektiğinde üniversitenin eğitim öğretim, bilimsel araştırma ve yayım faaliyetleri hakkında Üniversitelerarası Kurula bilgi vermek,</a:t>
            </a:r>
          </a:p>
          <a:p>
            <a:pPr marL="457200" indent="-4572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Üniversitenin </a:t>
            </a:r>
            <a:r>
              <a:rPr lang="tr-TR" sz="2800" dirty="0">
                <a:latin typeface="Helvetica" panose="020B0604020202020204" pitchFamily="34" charset="0"/>
                <a:cs typeface="Helvetica" panose="020B0604020202020204" pitchFamily="34" charset="0"/>
              </a:rPr>
              <a:t>yatırım programlarını, bütçesini ve kadro ihtiyaçlarını, bağlı birimlerinin ve üniversite yönetim kurulu ile senatonun görüş ve önerilerini aldıktan sonra hazırlamak ve Yükseköğretim Kuruluna </a:t>
            </a:r>
            <a:r>
              <a:rPr lang="tr-TR" sz="2800" dirty="0" smtClean="0">
                <a:latin typeface="Helvetica" panose="020B0604020202020204" pitchFamily="34" charset="0"/>
                <a:cs typeface="Helvetica" panose="020B0604020202020204" pitchFamily="34" charset="0"/>
              </a:rPr>
              <a:t>sunmak.</a:t>
            </a:r>
            <a:endParaRPr lang="tr-TR" sz="2800" dirty="0">
              <a:latin typeface="Helvetica" panose="020B0604020202020204" pitchFamily="34" charset="0"/>
              <a:cs typeface="Helvetica" panose="020B0604020202020204" pitchFamily="34" charset="0"/>
            </a:endParaRPr>
          </a:p>
          <a:p>
            <a:r>
              <a:rPr lang="tr-TR" sz="2000" dirty="0">
                <a:latin typeface="Helvetica" panose="020B0604020202020204" pitchFamily="34" charset="0"/>
                <a:cs typeface="Helvetica" panose="020B0604020202020204" pitchFamily="34" charset="0"/>
              </a:rPr>
              <a:t>            </a:t>
            </a:r>
            <a:endParaRPr lang="tr-TR" sz="28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89238492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523220"/>
          </a:xfrm>
          <a:prstGeom prst="rect">
            <a:avLst/>
          </a:prstGeom>
        </p:spPr>
        <p:txBody>
          <a:bodyPr wrap="square">
            <a:spAutoFit/>
          </a:bodyPr>
          <a:lstStyle/>
          <a:p>
            <a:r>
              <a:rPr lang="tr-TR" sz="2800" b="1" dirty="0" smtClean="0">
                <a:solidFill>
                  <a:schemeClr val="accent1">
                    <a:lumMod val="50000"/>
                  </a:schemeClr>
                </a:solidFill>
                <a:latin typeface="Helvetica" pitchFamily="34" charset="0"/>
              </a:rPr>
              <a:t>REKTÖR VE GÖREVLERİ</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6601807"/>
          </a:xfrm>
          <a:prstGeom prst="rect">
            <a:avLst/>
          </a:prstGeom>
          <a:noFill/>
        </p:spPr>
        <p:txBody>
          <a:bodyPr wrap="square" rtlCol="0">
            <a:spAutoFit/>
          </a:bodyPr>
          <a:lstStyle/>
          <a:p>
            <a:pPr marL="342900" indent="-342900" algn="just">
              <a:buFont typeface="Wingdings" panose="05000000000000000000" pitchFamily="2" charset="2"/>
              <a:buChar char="q"/>
            </a:pPr>
            <a:r>
              <a:rPr lang="tr-TR" sz="2500" dirty="0" smtClean="0">
                <a:latin typeface="Helvetica" panose="020B0604020202020204" pitchFamily="34" charset="0"/>
                <a:cs typeface="Helvetica" panose="020B0604020202020204" pitchFamily="34" charset="0"/>
              </a:rPr>
              <a:t>Gerekli </a:t>
            </a:r>
            <a:r>
              <a:rPr lang="tr-TR" sz="2500" dirty="0">
                <a:latin typeface="Helvetica" panose="020B0604020202020204" pitchFamily="34" charset="0"/>
                <a:cs typeface="Helvetica" panose="020B0604020202020204" pitchFamily="34" charset="0"/>
              </a:rPr>
              <a:t>gördüğü hallerde üniversiteyi oluşturan kuruluş ve birimlerde görevli öğretim elemanlarının ve diğer personelin görev yerlerini değiştirmek veya bunlara yeni görevler vermek,</a:t>
            </a:r>
          </a:p>
          <a:p>
            <a:pPr marL="342900" indent="-342900" algn="just">
              <a:buFont typeface="Wingdings" panose="05000000000000000000" pitchFamily="2" charset="2"/>
              <a:buChar char="q"/>
            </a:pPr>
            <a:r>
              <a:rPr lang="tr-TR" sz="2500" dirty="0" smtClean="0">
                <a:latin typeface="Helvetica" panose="020B0604020202020204" pitchFamily="34" charset="0"/>
                <a:cs typeface="Helvetica" panose="020B0604020202020204" pitchFamily="34" charset="0"/>
              </a:rPr>
              <a:t>Üniversitenin </a:t>
            </a:r>
            <a:r>
              <a:rPr lang="tr-TR" sz="2500" dirty="0">
                <a:latin typeface="Helvetica" panose="020B0604020202020204" pitchFamily="34" charset="0"/>
                <a:cs typeface="Helvetica" panose="020B0604020202020204" pitchFamily="34" charset="0"/>
              </a:rPr>
              <a:t>birimleri ve her düzeydeki personeli üzerinde genel gözetim ve denetim görevini yapmak,</a:t>
            </a:r>
          </a:p>
          <a:p>
            <a:pPr marL="342900" indent="-342900" algn="just">
              <a:buFont typeface="Wingdings" panose="05000000000000000000" pitchFamily="2" charset="2"/>
              <a:buChar char="q"/>
            </a:pPr>
            <a:r>
              <a:rPr lang="tr-TR" sz="2500" dirty="0" smtClean="0">
                <a:latin typeface="Helvetica" panose="020B0604020202020204" pitchFamily="34" charset="0"/>
                <a:cs typeface="Helvetica" panose="020B0604020202020204" pitchFamily="34" charset="0"/>
              </a:rPr>
              <a:t>Üniversitenin </a:t>
            </a:r>
            <a:r>
              <a:rPr lang="tr-TR" sz="2500" dirty="0">
                <a:latin typeface="Helvetica" panose="020B0604020202020204" pitchFamily="34" charset="0"/>
                <a:cs typeface="Helvetica" panose="020B0604020202020204" pitchFamily="34" charset="0"/>
              </a:rPr>
              <a:t>ve bağlı birimlerinin öğretim kapasitesinin rasyonel bir şekilde kullanılmasında ve geliştirilmesinde, öğrencilere gerekli sosyal hizmetlerin sağlanmasında, gerektiği zaman güvenlik önlemlerinin alınmasında, eğitim - öğretim, bilimsel araştırma ve yayım faaliyetlerinin devlet kalkınma plan, ilke ve hedefleri doğrultusunda planlanıp yürütülmesinde, bilimsel ve idari gözetim ve denetimin yapılmasında ve bu görevlerin alt birimlere aktarılmasında, takip ve kontrol edilmesinde ve sonuçlarının alınmasında birinci derecede yetkili ve sorumludur.</a:t>
            </a:r>
          </a:p>
          <a:p>
            <a:r>
              <a:rPr lang="tr-TR" sz="2000" dirty="0">
                <a:latin typeface="Helvetica" panose="020B0604020202020204" pitchFamily="34" charset="0"/>
                <a:cs typeface="Helvetica" panose="020B0604020202020204" pitchFamily="34" charset="0"/>
              </a:rPr>
              <a:t>            </a:t>
            </a:r>
            <a:endParaRPr lang="tr-TR" sz="28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86372321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523220"/>
          </a:xfrm>
          <a:prstGeom prst="rect">
            <a:avLst/>
          </a:prstGeom>
        </p:spPr>
        <p:txBody>
          <a:bodyPr wrap="square">
            <a:spAutoFit/>
          </a:bodyPr>
          <a:lstStyle/>
          <a:p>
            <a:r>
              <a:rPr lang="tr-TR" sz="2800" b="1" dirty="0" smtClean="0">
                <a:solidFill>
                  <a:schemeClr val="accent1">
                    <a:lumMod val="50000"/>
                  </a:schemeClr>
                </a:solidFill>
                <a:latin typeface="Helvetica" pitchFamily="34" charset="0"/>
              </a:rPr>
              <a:t>SENATO</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386090"/>
          </a:xfrm>
          <a:prstGeom prst="rect">
            <a:avLst/>
          </a:prstGeom>
          <a:noFill/>
        </p:spPr>
        <p:txBody>
          <a:bodyPr wrap="square" rtlCol="0">
            <a:spAutoFit/>
          </a:bodyPr>
          <a:lstStyle/>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Senato</a:t>
            </a:r>
            <a:r>
              <a:rPr lang="tr-TR" sz="2800" dirty="0">
                <a:latin typeface="Helvetica" panose="020B0604020202020204" pitchFamily="34" charset="0"/>
                <a:cs typeface="Helvetica" panose="020B0604020202020204" pitchFamily="34" charset="0"/>
              </a:rPr>
              <a:t>, rektörün başkanlığında, rektör yardımcıları, dekanlar ve her fakülteden fakülte kurullarınca üç yıl için seçilecek birer öğretim üyesi ile rektörlüğe bağlı enstitü ve yüksekokul müdürlerinden teşekkül eder</a:t>
            </a:r>
            <a:r>
              <a:rPr lang="tr-TR" sz="2800" dirty="0" smtClean="0">
                <a:latin typeface="Helvetica" panose="020B0604020202020204" pitchFamily="34" charset="0"/>
                <a:cs typeface="Helvetica" panose="020B0604020202020204" pitchFamily="34" charset="0"/>
              </a:rPr>
              <a:t>.</a:t>
            </a:r>
          </a:p>
          <a:p>
            <a:pPr algn="just"/>
            <a:endParaRPr lang="tr-TR" sz="28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Senato</a:t>
            </a:r>
            <a:r>
              <a:rPr lang="tr-TR" sz="2800" dirty="0">
                <a:latin typeface="Helvetica" panose="020B0604020202020204" pitchFamily="34" charset="0"/>
                <a:cs typeface="Helvetica" panose="020B0604020202020204" pitchFamily="34" charset="0"/>
              </a:rPr>
              <a:t>, her eğitim - öğretim yılı başında ve sonunda olmak üzere yılda en az iki defa toplanır</a:t>
            </a:r>
            <a:r>
              <a:rPr lang="tr-TR" sz="2800" dirty="0" smtClean="0">
                <a:latin typeface="Helvetica" panose="020B0604020202020204" pitchFamily="34" charset="0"/>
                <a:cs typeface="Helvetica" panose="020B0604020202020204" pitchFamily="34" charset="0"/>
              </a:rPr>
              <a:t>.</a:t>
            </a:r>
          </a:p>
          <a:p>
            <a:pPr algn="just"/>
            <a:endParaRPr lang="tr-TR" sz="28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Rektör </a:t>
            </a:r>
            <a:r>
              <a:rPr lang="tr-TR" sz="2800" dirty="0">
                <a:latin typeface="Helvetica" panose="020B0604020202020204" pitchFamily="34" charset="0"/>
                <a:cs typeface="Helvetica" panose="020B0604020202020204" pitchFamily="34" charset="0"/>
              </a:rPr>
              <a:t>gerekli gördüğü hallerde senatoyu toplantıya </a:t>
            </a:r>
            <a:r>
              <a:rPr lang="tr-TR" sz="2800" dirty="0" smtClean="0">
                <a:latin typeface="Helvetica" panose="020B0604020202020204" pitchFamily="34" charset="0"/>
                <a:cs typeface="Helvetica" panose="020B0604020202020204" pitchFamily="34" charset="0"/>
              </a:rPr>
              <a:t>çağırır.</a:t>
            </a:r>
          </a:p>
          <a:p>
            <a:pPr algn="just"/>
            <a:endParaRPr lang="tr-TR" sz="28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Senato, üniversitenin </a:t>
            </a:r>
            <a:r>
              <a:rPr lang="tr-TR" sz="2800" dirty="0">
                <a:latin typeface="Helvetica" panose="020B0604020202020204" pitchFamily="34" charset="0"/>
                <a:cs typeface="Helvetica" panose="020B0604020202020204" pitchFamily="34" charset="0"/>
              </a:rPr>
              <a:t>akademik organı olup aşağıdaki görevleri yapar:</a:t>
            </a:r>
          </a:p>
          <a:p>
            <a:endParaRPr lang="tr-TR" sz="2000" dirty="0" smtClean="0"/>
          </a:p>
          <a:p>
            <a:endParaRPr lang="tr-TR" dirty="0"/>
          </a:p>
        </p:txBody>
      </p:sp>
    </p:spTree>
    <p:extLst>
      <p:ext uri="{BB962C8B-B14F-4D97-AF65-F5344CB8AC3E}">
        <p14:creationId xmlns:p14="http://schemas.microsoft.com/office/powerpoint/2010/main" val="375643511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523220"/>
          </a:xfrm>
          <a:prstGeom prst="rect">
            <a:avLst/>
          </a:prstGeom>
        </p:spPr>
        <p:txBody>
          <a:bodyPr wrap="square">
            <a:spAutoFit/>
          </a:bodyPr>
          <a:lstStyle/>
          <a:p>
            <a:r>
              <a:rPr lang="tr-TR" sz="2800" b="1" dirty="0" smtClean="0">
                <a:solidFill>
                  <a:schemeClr val="accent1">
                    <a:lumMod val="50000"/>
                  </a:schemeClr>
                </a:solidFill>
                <a:latin typeface="Helvetica" pitchFamily="34" charset="0"/>
              </a:rPr>
              <a:t>SENATO</a:t>
            </a:r>
            <a:endParaRPr lang="tr-TR" sz="28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647700"/>
          </a:xfrm>
          <a:prstGeom prst="rect">
            <a:avLst/>
          </a:prstGeom>
          <a:noFill/>
        </p:spPr>
        <p:txBody>
          <a:bodyPr wrap="square" rtlCol="0">
            <a:spAutoFit/>
          </a:bodyPr>
          <a:lstStyle/>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Üniversitenin </a:t>
            </a:r>
            <a:r>
              <a:rPr lang="tr-TR" sz="2500" dirty="0">
                <a:latin typeface="Helvetica" panose="020B0604020202020204" pitchFamily="34" charset="0"/>
                <a:cs typeface="Helvetica" panose="020B0604020202020204" pitchFamily="34" charset="0"/>
              </a:rPr>
              <a:t>eğitim-öğretim, bilimsel araştırma ve yayım faaliyetlerinin esasları hakkında karar almak.</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Üniversitenin </a:t>
            </a:r>
            <a:r>
              <a:rPr lang="tr-TR" sz="2500" dirty="0">
                <a:latin typeface="Helvetica" panose="020B0604020202020204" pitchFamily="34" charset="0"/>
                <a:cs typeface="Helvetica" panose="020B0604020202020204" pitchFamily="34" charset="0"/>
              </a:rPr>
              <a:t>bütününü ilgilendiren kanun ve yönetmelik taslaklarını hazırlamak veya görüş bildirmek,</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Rektörün </a:t>
            </a:r>
            <a:r>
              <a:rPr lang="tr-TR" sz="2500" dirty="0">
                <a:latin typeface="Helvetica" panose="020B0604020202020204" pitchFamily="34" charset="0"/>
                <a:cs typeface="Helvetica" panose="020B0604020202020204" pitchFamily="34" charset="0"/>
              </a:rPr>
              <a:t>onayından sonra Resmi Gazete'de yayınlanarak yürürlüğe girecek olan üniversite veya üniversitenin birimleri ile ilgili yönetmelikleri hazırlamak,</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Üniversitenin </a:t>
            </a:r>
            <a:r>
              <a:rPr lang="tr-TR" sz="2500" dirty="0">
                <a:latin typeface="Helvetica" panose="020B0604020202020204" pitchFamily="34" charset="0"/>
                <a:cs typeface="Helvetica" panose="020B0604020202020204" pitchFamily="34" charset="0"/>
              </a:rPr>
              <a:t>yıllık </a:t>
            </a:r>
            <a:r>
              <a:rPr lang="tr-TR" sz="2500" dirty="0" smtClean="0">
                <a:latin typeface="Helvetica" panose="020B0604020202020204" pitchFamily="34" charset="0"/>
                <a:cs typeface="Helvetica" panose="020B0604020202020204" pitchFamily="34" charset="0"/>
              </a:rPr>
              <a:t>eğitim-öğretim </a:t>
            </a:r>
            <a:r>
              <a:rPr lang="tr-TR" sz="2500" dirty="0">
                <a:latin typeface="Helvetica" panose="020B0604020202020204" pitchFamily="34" charset="0"/>
                <a:cs typeface="Helvetica" panose="020B0604020202020204" pitchFamily="34" charset="0"/>
              </a:rPr>
              <a:t>programını ve takvimini inceleyerek karara bağlamak,</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Bir </a:t>
            </a:r>
            <a:r>
              <a:rPr lang="tr-TR" sz="2500" dirty="0">
                <a:latin typeface="Helvetica" panose="020B0604020202020204" pitchFamily="34" charset="0"/>
                <a:cs typeface="Helvetica" panose="020B0604020202020204" pitchFamily="34" charset="0"/>
              </a:rPr>
              <a:t>sınava bağlı olmayan fahri akademik u</a:t>
            </a:r>
            <a:r>
              <a:rPr lang="tr-TR" sz="2500" dirty="0" smtClean="0">
                <a:latin typeface="Helvetica" panose="020B0604020202020204" pitchFamily="34" charset="0"/>
                <a:cs typeface="Helvetica" panose="020B0604020202020204" pitchFamily="34" charset="0"/>
              </a:rPr>
              <a:t>nvanlar </a:t>
            </a:r>
            <a:r>
              <a:rPr lang="tr-TR" sz="2500" dirty="0">
                <a:latin typeface="Helvetica" panose="020B0604020202020204" pitchFamily="34" charset="0"/>
                <a:cs typeface="Helvetica" panose="020B0604020202020204" pitchFamily="34" charset="0"/>
              </a:rPr>
              <a:t>vermek ve fakülte kurullarının bu konudaki önerilerini karara bağlamak,</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Fakülte </a:t>
            </a:r>
            <a:r>
              <a:rPr lang="tr-TR" sz="2500" dirty="0">
                <a:latin typeface="Helvetica" panose="020B0604020202020204" pitchFamily="34" charset="0"/>
                <a:cs typeface="Helvetica" panose="020B0604020202020204" pitchFamily="34" charset="0"/>
              </a:rPr>
              <a:t>kurulları ile rektörlüğe bağlı enstitü ve yüksekokul kurullarının kararlarına yapılacak itirazları inceleyerek karara bağlamak,</a:t>
            </a:r>
          </a:p>
          <a:p>
            <a:pPr marL="342900" indent="-342900" algn="just">
              <a:buFont typeface="Wingdings" panose="05000000000000000000" pitchFamily="2" charset="2"/>
              <a:buChar char="ü"/>
            </a:pPr>
            <a:r>
              <a:rPr lang="tr-TR" sz="2500" dirty="0" smtClean="0">
                <a:latin typeface="Helvetica" panose="020B0604020202020204" pitchFamily="34" charset="0"/>
                <a:cs typeface="Helvetica" panose="020B0604020202020204" pitchFamily="34" charset="0"/>
              </a:rPr>
              <a:t>Üniversite </a:t>
            </a:r>
            <a:r>
              <a:rPr lang="tr-TR" sz="2500" dirty="0">
                <a:latin typeface="Helvetica" panose="020B0604020202020204" pitchFamily="34" charset="0"/>
                <a:cs typeface="Helvetica" panose="020B0604020202020204" pitchFamily="34" charset="0"/>
              </a:rPr>
              <a:t>yönetim kuruluna üye </a:t>
            </a:r>
            <a:r>
              <a:rPr lang="tr-TR" sz="2500" dirty="0" smtClean="0">
                <a:latin typeface="Helvetica" panose="020B0604020202020204" pitchFamily="34" charset="0"/>
                <a:cs typeface="Helvetica" panose="020B0604020202020204" pitchFamily="34" charset="0"/>
              </a:rPr>
              <a:t>seçmek</a:t>
            </a:r>
            <a:endParaRPr lang="tr-TR" sz="2500" dirty="0">
              <a:latin typeface="Helvetica" panose="020B0604020202020204" pitchFamily="34" charset="0"/>
              <a:cs typeface="Helvetica" panose="020B0604020202020204" pitchFamily="34" charset="0"/>
            </a:endParaRPr>
          </a:p>
          <a:p>
            <a:endParaRPr lang="tr-TR" dirty="0" smtClean="0"/>
          </a:p>
          <a:p>
            <a:endParaRPr lang="tr-TR" dirty="0"/>
          </a:p>
        </p:txBody>
      </p:sp>
    </p:spTree>
    <p:extLst>
      <p:ext uri="{BB962C8B-B14F-4D97-AF65-F5344CB8AC3E}">
        <p14:creationId xmlns:p14="http://schemas.microsoft.com/office/powerpoint/2010/main" val="194197089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ÜNİVERSİTE YÖNETİM KURULU</a:t>
            </a:r>
            <a:endParaRPr lang="tr-TR" sz="24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729892"/>
            <a:ext cx="11579629" cy="3847207"/>
          </a:xfrm>
          <a:prstGeom prst="rect">
            <a:avLst/>
          </a:prstGeom>
          <a:noFill/>
        </p:spPr>
        <p:txBody>
          <a:bodyPr wrap="square" rtlCol="0">
            <a:spAutoFit/>
          </a:bodyPr>
          <a:lstStyle/>
          <a:p>
            <a:pPr marL="457200" indent="-4572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Üniversite </a:t>
            </a:r>
            <a:r>
              <a:rPr lang="tr-TR" sz="2600" dirty="0">
                <a:latin typeface="Helvetica" panose="020B0604020202020204" pitchFamily="34" charset="0"/>
                <a:cs typeface="Helvetica" panose="020B0604020202020204" pitchFamily="34" charset="0"/>
              </a:rPr>
              <a:t>yönetim kurulu; rektörün başkanlığında dekanlardan, üniversiteye bağlı değişik öğretim birim ve alanlarını temsil edecek şekilde senatoca dört yıl için seçilecek üç profesörden oluşur</a:t>
            </a:r>
            <a:r>
              <a:rPr lang="tr-TR" sz="2600" dirty="0" smtClean="0">
                <a:latin typeface="Helvetica" panose="020B0604020202020204" pitchFamily="34" charset="0"/>
                <a:cs typeface="Helvetica" panose="020B0604020202020204" pitchFamily="34" charset="0"/>
              </a:rPr>
              <a:t>.</a:t>
            </a:r>
          </a:p>
          <a:p>
            <a:pPr algn="just"/>
            <a:endParaRPr lang="tr-TR" sz="2600" dirty="0" smtClean="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Rektör </a:t>
            </a:r>
            <a:r>
              <a:rPr lang="tr-TR" sz="2600" dirty="0">
                <a:latin typeface="Helvetica" panose="020B0604020202020204" pitchFamily="34" charset="0"/>
                <a:cs typeface="Helvetica" panose="020B0604020202020204" pitchFamily="34" charset="0"/>
              </a:rPr>
              <a:t>gerektiğinde yönetim kurulunu toplantıya çağırır</a:t>
            </a:r>
            <a:r>
              <a:rPr lang="tr-TR" sz="2600" dirty="0" smtClean="0">
                <a:latin typeface="Helvetica" panose="020B0604020202020204" pitchFamily="34" charset="0"/>
                <a:cs typeface="Helvetica" panose="020B0604020202020204" pitchFamily="34" charset="0"/>
              </a:rPr>
              <a:t>.</a:t>
            </a:r>
          </a:p>
          <a:p>
            <a:pPr algn="just"/>
            <a:endParaRPr lang="tr-TR" sz="26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Rektör </a:t>
            </a:r>
            <a:r>
              <a:rPr lang="tr-TR" sz="2600" dirty="0">
                <a:latin typeface="Helvetica" panose="020B0604020202020204" pitchFamily="34" charset="0"/>
                <a:cs typeface="Helvetica" panose="020B0604020202020204" pitchFamily="34" charset="0"/>
              </a:rPr>
              <a:t>yardımcıları oy hakkı olmaksızın yönetim kurulu toplantılarına katılabilirler.</a:t>
            </a:r>
          </a:p>
          <a:p>
            <a:endParaRPr lang="tr-TR" dirty="0" smtClean="0"/>
          </a:p>
          <a:p>
            <a:endParaRPr lang="tr-TR" dirty="0"/>
          </a:p>
        </p:txBody>
      </p:sp>
    </p:spTree>
    <p:extLst>
      <p:ext uri="{BB962C8B-B14F-4D97-AF65-F5344CB8AC3E}">
        <p14:creationId xmlns:p14="http://schemas.microsoft.com/office/powerpoint/2010/main" val="246521758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ÜNİVERSİTE YÖNETİM KURULU</a:t>
            </a:r>
            <a:endParaRPr lang="tr-TR" sz="24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447645"/>
          </a:xfrm>
          <a:prstGeom prst="rect">
            <a:avLst/>
          </a:prstGeom>
          <a:noFill/>
        </p:spPr>
        <p:txBody>
          <a:bodyPr wrap="square" rtlCol="0">
            <a:spAutoFit/>
          </a:bodyPr>
          <a:lstStyle/>
          <a:p>
            <a:pPr algn="just"/>
            <a:r>
              <a:rPr lang="tr-TR" sz="2400" dirty="0" smtClean="0">
                <a:latin typeface="Helvetica" panose="020B0604020202020204" pitchFamily="34" charset="0"/>
                <a:cs typeface="Helvetica" panose="020B0604020202020204" pitchFamily="34" charset="0"/>
              </a:rPr>
              <a:t>Üniversite </a:t>
            </a:r>
            <a:r>
              <a:rPr lang="tr-TR" sz="2400" dirty="0">
                <a:latin typeface="Helvetica" panose="020B0604020202020204" pitchFamily="34" charset="0"/>
                <a:cs typeface="Helvetica" panose="020B0604020202020204" pitchFamily="34" charset="0"/>
              </a:rPr>
              <a:t>yönetim kurulu idari faaliyetlerde rektöre yardımcı bir organ olup aşağıdaki görevleri yapar</a:t>
            </a:r>
            <a:r>
              <a:rPr lang="tr-TR" sz="2400" dirty="0" smtClean="0">
                <a:latin typeface="Helvetica" panose="020B0604020202020204" pitchFamily="34" charset="0"/>
                <a:cs typeface="Helvetica" panose="020B0604020202020204" pitchFamily="34" charset="0"/>
              </a:rPr>
              <a:t>:</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üst kuruluşları ile senato kararlarının uygulanmasında, belirlenen plan ve programlar doğrultusunda rektöre yardım etmek,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Faaliyet </a:t>
            </a:r>
            <a:r>
              <a:rPr lang="tr-TR" sz="2400" dirty="0">
                <a:latin typeface="Helvetica" panose="020B0604020202020204" pitchFamily="34" charset="0"/>
                <a:cs typeface="Helvetica" panose="020B0604020202020204" pitchFamily="34" charset="0"/>
              </a:rPr>
              <a:t>plan ve programlarının uygulanmasını sağlamak; üniversiteye bağlı birimlerin önerilerini dikkate alarak yatırım programını, bütçe </a:t>
            </a:r>
            <a:r>
              <a:rPr lang="tr-TR" sz="2400" dirty="0" smtClean="0">
                <a:latin typeface="Helvetica" panose="020B0604020202020204" pitchFamily="34" charset="0"/>
                <a:cs typeface="Helvetica" panose="020B0604020202020204" pitchFamily="34" charset="0"/>
              </a:rPr>
              <a:t>tasarısı </a:t>
            </a:r>
            <a:r>
              <a:rPr lang="tr-TR" sz="2400" dirty="0">
                <a:latin typeface="Helvetica" panose="020B0604020202020204" pitchFamily="34" charset="0"/>
                <a:cs typeface="Helvetica" panose="020B0604020202020204" pitchFamily="34" charset="0"/>
              </a:rPr>
              <a:t>taslağını incelemek ve kendi önerileri ile birlikte </a:t>
            </a:r>
            <a:r>
              <a:rPr lang="tr-TR" sz="2400" dirty="0" smtClean="0">
                <a:latin typeface="Helvetica" panose="020B0604020202020204" pitchFamily="34" charset="0"/>
                <a:cs typeface="Helvetica" panose="020B0604020202020204" pitchFamily="34" charset="0"/>
              </a:rPr>
              <a:t>rektörlüğe, vakıf </a:t>
            </a:r>
            <a:r>
              <a:rPr lang="tr-TR" sz="2400" dirty="0">
                <a:latin typeface="Helvetica" panose="020B0604020202020204" pitchFamily="34" charset="0"/>
                <a:cs typeface="Helvetica" panose="020B0604020202020204" pitchFamily="34" charset="0"/>
              </a:rPr>
              <a:t>üniversitelerinde ise mütevelli heyetine sunmak</a:t>
            </a:r>
            <a:r>
              <a:rPr lang="tr-TR" sz="2400" dirty="0" smtClean="0">
                <a:latin typeface="Helvetica" panose="020B0604020202020204" pitchFamily="34" charset="0"/>
                <a:cs typeface="Helvetica" panose="020B0604020202020204" pitchFamily="34" charset="0"/>
              </a:rPr>
              <a:t>,</a:t>
            </a:r>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Üniversite </a:t>
            </a:r>
            <a:r>
              <a:rPr lang="tr-TR" sz="2400" dirty="0">
                <a:latin typeface="Helvetica" panose="020B0604020202020204" pitchFamily="34" charset="0"/>
                <a:cs typeface="Helvetica" panose="020B0604020202020204" pitchFamily="34" charset="0"/>
              </a:rPr>
              <a:t>yönetimi ile ilgili rektörün getireceği konularda karar almak,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Fakülte</a:t>
            </a:r>
            <a:r>
              <a:rPr lang="tr-TR" sz="2400" dirty="0">
                <a:latin typeface="Helvetica" panose="020B0604020202020204" pitchFamily="34" charset="0"/>
                <a:cs typeface="Helvetica" panose="020B0604020202020204" pitchFamily="34" charset="0"/>
              </a:rPr>
              <a:t>, enstitü ve yüksekokul yönetim kurullarının kararlarına yapılacak itirazları inceleyerek kesin karara bağlamak,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Bu </a:t>
            </a:r>
            <a:r>
              <a:rPr lang="tr-TR" sz="2400" dirty="0">
                <a:latin typeface="Helvetica" panose="020B0604020202020204" pitchFamily="34" charset="0"/>
                <a:cs typeface="Helvetica" panose="020B0604020202020204" pitchFamily="34" charset="0"/>
              </a:rPr>
              <a:t>kanun ile verilen diğer görevleri yapmaktır.</a:t>
            </a:r>
          </a:p>
          <a:p>
            <a:endParaRPr lang="tr-TR" dirty="0" smtClean="0"/>
          </a:p>
          <a:p>
            <a:endParaRPr lang="tr-TR" dirty="0"/>
          </a:p>
        </p:txBody>
      </p:sp>
    </p:spTree>
    <p:extLst>
      <p:ext uri="{BB962C8B-B14F-4D97-AF65-F5344CB8AC3E}">
        <p14:creationId xmlns:p14="http://schemas.microsoft.com/office/powerpoint/2010/main" val="187092071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TANIMLAR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49629" y="538349"/>
            <a:ext cx="11579629" cy="8063746"/>
          </a:xfrm>
          <a:prstGeom prst="rect">
            <a:avLst/>
          </a:prstGeom>
          <a:noFill/>
        </p:spPr>
        <p:txBody>
          <a:bodyPr wrap="square" rtlCol="0">
            <a:spAutoFit/>
          </a:bodyPr>
          <a:lstStyle/>
          <a:p>
            <a:pPr algn="ctr"/>
            <a:r>
              <a:rPr lang="tr-TR" sz="3200" b="1" dirty="0" smtClean="0">
                <a:latin typeface="Helvetica" panose="020B0604020202020204" pitchFamily="34" charset="0"/>
                <a:cs typeface="Helvetica" panose="020B0604020202020204" pitchFamily="34" charset="0"/>
              </a:rPr>
              <a:t> </a:t>
            </a:r>
            <a:endParaRPr lang="tr-TR" sz="2800" b="1" dirty="0" smtClean="0">
              <a:solidFill>
                <a:schemeClr val="bg1"/>
              </a:solidFill>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Yükseköğretim</a:t>
            </a:r>
            <a:r>
              <a:rPr lang="tr-TR" sz="2400" dirty="0">
                <a:latin typeface="Helvetica" panose="020B0604020202020204" pitchFamily="34" charset="0"/>
                <a:cs typeface="Helvetica" panose="020B0604020202020204" pitchFamily="34" charset="0"/>
              </a:rPr>
              <a:t>: Milli eğitim sistemi içinde, ortaöğretime dayalı, </a:t>
            </a:r>
            <a:r>
              <a:rPr lang="tr-TR" sz="2400" b="1" dirty="0">
                <a:latin typeface="Helvetica" panose="020B0604020202020204" pitchFamily="34" charset="0"/>
                <a:cs typeface="Helvetica" panose="020B0604020202020204" pitchFamily="34" charset="0"/>
              </a:rPr>
              <a:t>en az dört yarı yılı </a:t>
            </a:r>
            <a:r>
              <a:rPr lang="tr-TR" sz="2400" dirty="0">
                <a:latin typeface="Helvetica" panose="020B0604020202020204" pitchFamily="34" charset="0"/>
                <a:cs typeface="Helvetica" panose="020B0604020202020204" pitchFamily="34" charset="0"/>
              </a:rPr>
              <a:t>kapsayan her kademedeki eğitim - öğretimin tümüdür.</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Üst </a:t>
            </a:r>
            <a:r>
              <a:rPr lang="tr-TR" sz="2400" b="1" dirty="0">
                <a:latin typeface="Helvetica" panose="020B0604020202020204" pitchFamily="34" charset="0"/>
                <a:cs typeface="Helvetica" panose="020B0604020202020204" pitchFamily="34" charset="0"/>
              </a:rPr>
              <a:t>Kuruluşlar</a:t>
            </a:r>
            <a:r>
              <a:rPr lang="tr-TR" sz="2400" dirty="0">
                <a:latin typeface="Helvetica" panose="020B0604020202020204" pitchFamily="34" charset="0"/>
                <a:cs typeface="Helvetica" panose="020B0604020202020204" pitchFamily="34" charset="0"/>
              </a:rPr>
              <a:t>: Yükseköğretim Kurulu ve Üniversitelerarası Kuruldur.</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Yükseköğretim </a:t>
            </a:r>
            <a:r>
              <a:rPr lang="tr-TR" sz="2400" b="1" dirty="0">
                <a:latin typeface="Helvetica" panose="020B0604020202020204" pitchFamily="34" charset="0"/>
                <a:cs typeface="Helvetica" panose="020B0604020202020204" pitchFamily="34" charset="0"/>
              </a:rPr>
              <a:t>Kurumları</a:t>
            </a:r>
            <a:r>
              <a:rPr lang="tr-TR" sz="2400" dirty="0">
                <a:latin typeface="Helvetica" panose="020B0604020202020204" pitchFamily="34" charset="0"/>
                <a:cs typeface="Helvetica" panose="020B0604020202020204" pitchFamily="34" charset="0"/>
              </a:rPr>
              <a:t>: Üniversite ile yüksek teknoloji enstitüleri ve bunların bünyesinde yer alan </a:t>
            </a:r>
            <a:r>
              <a:rPr lang="tr-TR" sz="2400" b="1" dirty="0">
                <a:latin typeface="Helvetica" panose="020B0604020202020204" pitchFamily="34" charset="0"/>
                <a:cs typeface="Helvetica" panose="020B0604020202020204" pitchFamily="34" charset="0"/>
              </a:rPr>
              <a:t>fakülteler, enstitüler, yüksekokullar, konservatuvarlar, araştırma ve uygulama merkezleri</a:t>
            </a:r>
            <a:r>
              <a:rPr lang="tr-TR" sz="2400" dirty="0">
                <a:latin typeface="Helvetica" panose="020B0604020202020204" pitchFamily="34" charset="0"/>
                <a:cs typeface="Helvetica" panose="020B0604020202020204" pitchFamily="34" charset="0"/>
              </a:rPr>
              <a:t> ile bir üniversite veya yüksek teknoloji enstitüsüne bağlı meslek yüksekokulları ile bir üniversite veya yüksek teknoloji enstitüsüne bağlı olmaksızın ve kazanç amacına yönelik olmamak şartı ile </a:t>
            </a:r>
            <a:r>
              <a:rPr lang="tr-TR" sz="2400" b="1" dirty="0">
                <a:latin typeface="Helvetica" panose="020B0604020202020204" pitchFamily="34" charset="0"/>
                <a:cs typeface="Helvetica" panose="020B0604020202020204" pitchFamily="34" charset="0"/>
              </a:rPr>
              <a:t>vakıflar tarafından kurulan meslek yüksekokullarıdır.</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Yüksek </a:t>
            </a:r>
            <a:r>
              <a:rPr lang="tr-TR" sz="2400" b="1" dirty="0">
                <a:latin typeface="Helvetica" panose="020B0604020202020204" pitchFamily="34" charset="0"/>
                <a:cs typeface="Helvetica" panose="020B0604020202020204" pitchFamily="34" charset="0"/>
              </a:rPr>
              <a:t>teknoloji </a:t>
            </a:r>
            <a:r>
              <a:rPr lang="tr-TR" sz="2400" b="1" dirty="0" smtClean="0">
                <a:latin typeface="Helvetica" panose="020B0604020202020204" pitchFamily="34" charset="0"/>
                <a:cs typeface="Helvetica" panose="020B0604020202020204" pitchFamily="34" charset="0"/>
              </a:rPr>
              <a:t>enstitüsü:</a:t>
            </a:r>
            <a:r>
              <a:rPr lang="tr-TR" sz="2400" dirty="0" smtClean="0">
                <a:latin typeface="Helvetica" panose="020B0604020202020204" pitchFamily="34" charset="0"/>
                <a:cs typeface="Helvetica" panose="020B0604020202020204" pitchFamily="34" charset="0"/>
              </a:rPr>
              <a:t> </a:t>
            </a:r>
            <a:r>
              <a:rPr lang="tr-TR" sz="2400" dirty="0">
                <a:latin typeface="Helvetica" panose="020B0604020202020204" pitchFamily="34" charset="0"/>
                <a:cs typeface="Helvetica" panose="020B0604020202020204" pitchFamily="34" charset="0"/>
              </a:rPr>
              <a:t>Ö</a:t>
            </a:r>
            <a:r>
              <a:rPr lang="tr-TR" sz="2400" dirty="0" smtClean="0">
                <a:latin typeface="Helvetica" panose="020B0604020202020204" pitchFamily="34" charset="0"/>
                <a:cs typeface="Helvetica" panose="020B0604020202020204" pitchFamily="34" charset="0"/>
              </a:rPr>
              <a:t>zellikle </a:t>
            </a:r>
            <a:r>
              <a:rPr lang="tr-TR" sz="2400" dirty="0">
                <a:latin typeface="Helvetica" panose="020B0604020202020204" pitchFamily="34" charset="0"/>
                <a:cs typeface="Helvetica" panose="020B0604020202020204" pitchFamily="34" charset="0"/>
              </a:rPr>
              <a:t>teknoloji alanlarında yüksek düzeyde araştırma, eğitim - öğretim, üretim, yayın ve danışmanlık yapan, </a:t>
            </a:r>
            <a:r>
              <a:rPr lang="tr-TR" sz="2400" b="1" dirty="0">
                <a:latin typeface="Helvetica" panose="020B0604020202020204" pitchFamily="34" charset="0"/>
                <a:cs typeface="Helvetica" panose="020B0604020202020204" pitchFamily="34" charset="0"/>
              </a:rPr>
              <a:t>kamu tüzel kişiliğine ve bilimsel özerkliğe sahip bir yükseköğretim kurumudur</a:t>
            </a:r>
            <a:r>
              <a:rPr lang="tr-TR" sz="2400" b="1"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Üniversite</a:t>
            </a:r>
            <a:r>
              <a:rPr lang="tr-TR" sz="2400" dirty="0">
                <a:latin typeface="Helvetica" panose="020B0604020202020204" pitchFamily="34" charset="0"/>
                <a:cs typeface="Helvetica" panose="020B0604020202020204" pitchFamily="34" charset="0"/>
              </a:rPr>
              <a:t>: Bilimsel özerkliğe ve kamu tüzelkişiliğine sahip yüksek düzeyde eğitim </a:t>
            </a:r>
            <a:r>
              <a:rPr lang="tr-TR" sz="2400" dirty="0" smtClean="0">
                <a:latin typeface="Helvetica" panose="020B0604020202020204" pitchFamily="34" charset="0"/>
                <a:cs typeface="Helvetica" panose="020B0604020202020204" pitchFamily="34" charset="0"/>
              </a:rPr>
              <a:t>-öğretim</a:t>
            </a:r>
            <a:r>
              <a:rPr lang="tr-TR" sz="2400" dirty="0">
                <a:latin typeface="Helvetica" panose="020B0604020202020204" pitchFamily="34" charset="0"/>
                <a:cs typeface="Helvetica" panose="020B0604020202020204" pitchFamily="34" charset="0"/>
              </a:rPr>
              <a:t>, bilimsel araştırma</a:t>
            </a:r>
            <a:r>
              <a:rPr lang="tr-TR" sz="2400" dirty="0" smtClean="0">
                <a:latin typeface="Helvetica" panose="020B0604020202020204" pitchFamily="34" charset="0"/>
                <a:cs typeface="Helvetica" panose="020B0604020202020204" pitchFamily="34" charset="0"/>
              </a:rPr>
              <a:t>, yayın </a:t>
            </a:r>
            <a:r>
              <a:rPr lang="tr-TR" sz="2400" dirty="0">
                <a:latin typeface="Helvetica" panose="020B0604020202020204" pitchFamily="34" charset="0"/>
                <a:cs typeface="Helvetica" panose="020B0604020202020204" pitchFamily="34" charset="0"/>
              </a:rPr>
              <a:t>ve danışmanlık yapan; </a:t>
            </a:r>
            <a:r>
              <a:rPr lang="tr-TR" sz="2200" b="1" dirty="0">
                <a:latin typeface="Helvetica" panose="020B0604020202020204" pitchFamily="34" charset="0"/>
                <a:cs typeface="Helvetica" panose="020B0604020202020204" pitchFamily="34" charset="0"/>
              </a:rPr>
              <a:t>fakülte, enstitü, yüksekokul ve benzeri kuruluş ve birimlerden oluşan bir yükseköğretim kurumudur.</a:t>
            </a:r>
          </a:p>
          <a:p>
            <a:pPr algn="ct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364906013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DEKAN</a:t>
            </a:r>
            <a:endParaRPr lang="tr-TR" sz="24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816977"/>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Fakültenin </a:t>
            </a:r>
            <a:r>
              <a:rPr lang="tr-TR" sz="2400" dirty="0">
                <a:latin typeface="Helvetica" panose="020B0604020202020204" pitchFamily="34" charset="0"/>
                <a:cs typeface="Helvetica" panose="020B0604020202020204" pitchFamily="34" charset="0"/>
              </a:rPr>
              <a:t>ve birimlerinin temsilcisi olan dekan, rektörün önereceği, üniversite içinden veya dışından üç profesör arasından Yükseköğretim Kurulunca üç yıl süre ile seçilir ve normal usul ile atanır</a:t>
            </a:r>
            <a:r>
              <a:rPr lang="tr-TR" sz="2400" dirty="0" smtClean="0">
                <a:latin typeface="Helvetica" panose="020B0604020202020204" pitchFamily="34" charset="0"/>
                <a:cs typeface="Helvetica" panose="020B0604020202020204" pitchFamily="34" charset="0"/>
              </a:rPr>
              <a:t>. Süresi </a:t>
            </a:r>
            <a:r>
              <a:rPr lang="tr-TR" sz="2400" dirty="0">
                <a:latin typeface="Helvetica" panose="020B0604020202020204" pitchFamily="34" charset="0"/>
                <a:cs typeface="Helvetica" panose="020B0604020202020204" pitchFamily="34" charset="0"/>
              </a:rPr>
              <a:t>biten dekan yeniden atanabilir.</a:t>
            </a:r>
          </a:p>
          <a:p>
            <a:pPr algn="just"/>
            <a:r>
              <a:rPr lang="tr-TR" sz="2400" i="1" dirty="0">
                <a:latin typeface="Helvetica" panose="020B0604020202020204" pitchFamily="34" charset="0"/>
                <a:cs typeface="Helvetica" panose="020B0604020202020204" pitchFamily="34" charset="0"/>
              </a:rPr>
              <a:t>          </a:t>
            </a:r>
            <a:endParaRPr lang="tr-TR" sz="2400" i="1"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Dekan </a:t>
            </a:r>
            <a:r>
              <a:rPr lang="tr-TR" sz="2400" dirty="0">
                <a:latin typeface="Helvetica" panose="020B0604020202020204" pitchFamily="34" charset="0"/>
                <a:cs typeface="Helvetica" panose="020B0604020202020204" pitchFamily="34" charset="0"/>
              </a:rPr>
              <a:t>kendisine çalışmalarında yardımcı olmak üzere fakültenin aylıklı öğretim üyeleri arasından en çok iki kişiyi dekan yardımcısı olarak seçer. </a:t>
            </a:r>
            <a:r>
              <a:rPr lang="tr-TR" sz="2400" dirty="0" smtClean="0">
                <a:latin typeface="Helvetica" panose="020B0604020202020204" pitchFamily="34" charset="0"/>
                <a:cs typeface="Helvetica" panose="020B0604020202020204" pitchFamily="34" charset="0"/>
              </a:rPr>
              <a:t>Ancak </a:t>
            </a:r>
            <a:r>
              <a:rPr lang="tr-TR" sz="2400" dirty="0">
                <a:latin typeface="Helvetica" panose="020B0604020202020204" pitchFamily="34" charset="0"/>
                <a:cs typeface="Helvetica" panose="020B0604020202020204" pitchFamily="34" charset="0"/>
              </a:rPr>
              <a:t>merkezi </a:t>
            </a:r>
            <a:r>
              <a:rPr lang="tr-TR" sz="2400" dirty="0" smtClean="0">
                <a:latin typeface="Helvetica" panose="020B0604020202020204" pitchFamily="34" charset="0"/>
                <a:cs typeface="Helvetica" panose="020B0604020202020204" pitchFamily="34" charset="0"/>
              </a:rPr>
              <a:t>açık öğretim </a:t>
            </a:r>
            <a:r>
              <a:rPr lang="tr-TR" sz="2400" dirty="0">
                <a:latin typeface="Helvetica" panose="020B0604020202020204" pitchFamily="34" charset="0"/>
                <a:cs typeface="Helvetica" panose="020B0604020202020204" pitchFamily="34" charset="0"/>
              </a:rPr>
              <a:t>yapmakla görevli üniversitelerde</a:t>
            </a:r>
            <a:r>
              <a:rPr lang="tr-TR" sz="2400" dirty="0" smtClean="0">
                <a:latin typeface="Helvetica" panose="020B0604020202020204" pitchFamily="34" charset="0"/>
                <a:cs typeface="Helvetica" panose="020B0604020202020204" pitchFamily="34" charset="0"/>
              </a:rPr>
              <a:t>, gerekli </a:t>
            </a:r>
            <a:r>
              <a:rPr lang="tr-TR" sz="2400" dirty="0">
                <a:latin typeface="Helvetica" panose="020B0604020202020204" pitchFamily="34" charset="0"/>
                <a:cs typeface="Helvetica" panose="020B0604020202020204" pitchFamily="34" charset="0"/>
              </a:rPr>
              <a:t>hallerde </a:t>
            </a:r>
            <a:r>
              <a:rPr lang="tr-TR" sz="2400" dirty="0" smtClean="0">
                <a:latin typeface="Helvetica" panose="020B0604020202020204" pitchFamily="34" charset="0"/>
                <a:cs typeface="Helvetica" panose="020B0604020202020204" pitchFamily="34" charset="0"/>
              </a:rPr>
              <a:t>açık öğretim </a:t>
            </a:r>
            <a:r>
              <a:rPr lang="tr-TR" sz="2400" dirty="0">
                <a:latin typeface="Helvetica" panose="020B0604020202020204" pitchFamily="34" charset="0"/>
                <a:cs typeface="Helvetica" panose="020B0604020202020204" pitchFamily="34" charset="0"/>
              </a:rPr>
              <a:t>yapmakla görevli fakültenin dekanı tarafından dört dekan yardımcısı seçilebilir.</a:t>
            </a:r>
            <a:endParaRPr lang="tr-TR" sz="2400" i="1" dirty="0">
              <a:latin typeface="Helvetica" panose="020B0604020202020204" pitchFamily="34" charset="0"/>
              <a:cs typeface="Helvetica" panose="020B0604020202020204" pitchFamily="34" charset="0"/>
            </a:endParaRPr>
          </a:p>
          <a:p>
            <a:pPr algn="just"/>
            <a:r>
              <a:rPr lang="tr-TR" sz="2400" dirty="0">
                <a:latin typeface="Helvetica" panose="020B0604020202020204" pitchFamily="34" charset="0"/>
                <a:cs typeface="Helvetica" panose="020B0604020202020204" pitchFamily="34" charset="0"/>
              </a:rPr>
              <a:t>     </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Dekan </a:t>
            </a:r>
            <a:r>
              <a:rPr lang="tr-TR" sz="2400" dirty="0">
                <a:latin typeface="Helvetica" panose="020B0604020202020204" pitchFamily="34" charset="0"/>
                <a:cs typeface="Helvetica" panose="020B0604020202020204" pitchFamily="34" charset="0"/>
              </a:rPr>
              <a:t>yardımcıları, dekanca en çok üç yıl için atanır</a:t>
            </a:r>
            <a:r>
              <a:rPr lang="tr-TR" sz="2400" dirty="0" smtClean="0">
                <a:latin typeface="Helvetica" panose="020B0604020202020204" pitchFamily="34" charset="0"/>
                <a:cs typeface="Helvetica" panose="020B0604020202020204" pitchFamily="34" charset="0"/>
              </a:rPr>
              <a:t>.</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Dekana</a:t>
            </a:r>
            <a:r>
              <a:rPr lang="tr-TR" sz="2400" dirty="0">
                <a:latin typeface="Helvetica" panose="020B0604020202020204" pitchFamily="34" charset="0"/>
                <a:cs typeface="Helvetica" panose="020B0604020202020204" pitchFamily="34" charset="0"/>
              </a:rPr>
              <a:t>, görevi başında olmadığı zaman yardımcılarından biri vekalet eder. Göreve vekalet altı aydan fazla sürerse yeni bir dekan atanır.</a:t>
            </a:r>
          </a:p>
          <a:p>
            <a:endParaRPr lang="tr-TR" sz="2400" dirty="0">
              <a:latin typeface="Helvetica" panose="020B0604020202020204" pitchFamily="34" charset="0"/>
              <a:cs typeface="Helvetica" panose="020B0604020202020204" pitchFamily="34" charset="0"/>
            </a:endParaRPr>
          </a:p>
          <a:p>
            <a:endParaRPr lang="tr-TR" dirty="0" smtClean="0"/>
          </a:p>
          <a:p>
            <a:endParaRPr lang="tr-TR" dirty="0"/>
          </a:p>
        </p:txBody>
      </p:sp>
    </p:spTree>
    <p:extLst>
      <p:ext uri="{BB962C8B-B14F-4D97-AF65-F5344CB8AC3E}">
        <p14:creationId xmlns:p14="http://schemas.microsoft.com/office/powerpoint/2010/main" val="108553492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DEKANIN GÖREVLERİ</a:t>
            </a:r>
            <a:endParaRPr lang="tr-TR" sz="24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724644"/>
          </a:xfrm>
          <a:prstGeom prst="rect">
            <a:avLst/>
          </a:prstGeom>
          <a:noFill/>
        </p:spPr>
        <p:txBody>
          <a:bodyPr wrap="square" rtlCol="0">
            <a:spAutoFit/>
          </a:bodyPr>
          <a:lstStyle/>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Fakülte </a:t>
            </a:r>
            <a:r>
              <a:rPr lang="tr-TR" sz="2200" dirty="0">
                <a:latin typeface="Helvetica" panose="020B0604020202020204" pitchFamily="34" charset="0"/>
                <a:cs typeface="Helvetica" panose="020B0604020202020204" pitchFamily="34" charset="0"/>
              </a:rPr>
              <a:t>kurullarına başkanlık etmek, fakülte kurullarının kararlarını uygulamak ve fakülte birimleri arasında düzenli çalışmayı sağlamak,</a:t>
            </a: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Her </a:t>
            </a:r>
            <a:r>
              <a:rPr lang="tr-TR" sz="2200" dirty="0">
                <a:latin typeface="Helvetica" panose="020B0604020202020204" pitchFamily="34" charset="0"/>
                <a:cs typeface="Helvetica" panose="020B0604020202020204" pitchFamily="34" charset="0"/>
              </a:rPr>
              <a:t>öğretim yılı sonunda ve istendiğinde fakültenin genel durumu ve işleyişi hakkında rektöre rapor vermek,</a:t>
            </a: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Fakültenin </a:t>
            </a:r>
            <a:r>
              <a:rPr lang="tr-TR" sz="2200" dirty="0">
                <a:latin typeface="Helvetica" panose="020B0604020202020204" pitchFamily="34" charset="0"/>
                <a:cs typeface="Helvetica" panose="020B0604020202020204" pitchFamily="34" charset="0"/>
              </a:rPr>
              <a:t>ödenek ve kadro ihtiyaçlarını gerekçesi ile birlikte rektörlüğe bildirmek, fakülte bütçesi ile ilgili öneriyi fakülte yönetim kurulunun da görüşünü aldıktan sonra rektörlüğe sunmak,</a:t>
            </a: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Fakültenin </a:t>
            </a:r>
            <a:r>
              <a:rPr lang="tr-TR" sz="2200" dirty="0">
                <a:latin typeface="Helvetica" panose="020B0604020202020204" pitchFamily="34" charset="0"/>
                <a:cs typeface="Helvetica" panose="020B0604020202020204" pitchFamily="34" charset="0"/>
              </a:rPr>
              <a:t>birimleri ve her düzeydeki personeli üzerinde genel gözetim ve denetim görevini yapmak,</a:t>
            </a: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Fakültenin </a:t>
            </a:r>
            <a:r>
              <a:rPr lang="tr-TR" sz="2200" dirty="0">
                <a:latin typeface="Helvetica" panose="020B0604020202020204" pitchFamily="34" charset="0"/>
                <a:cs typeface="Helvetica" panose="020B0604020202020204" pitchFamily="34" charset="0"/>
              </a:rPr>
              <a:t>ve bağlı birimlerinin öğretim kapasitesinin rasyonel bir şekilde kullanılmasında ve geliştirilmesinde gerektiği zaman güvenlik önlemlerinin alınmasında, öğrencilere gerekli sosyal hizmetlerin sağlanmasında, eğitim - öğretim, bilimsel araştırma ve yayını faaliyetlerinin düzenli bir şekilde yürütülmesinde, bütün faaliyetlerin gözetim ve denetiminin yapılmasında, takip ve kontrol edilmesinde ve sonuçlarının alınmasında rektöre karşı birinci derecede sorumludur.</a:t>
            </a:r>
          </a:p>
          <a:p>
            <a:endParaRPr lang="tr-TR" dirty="0" smtClean="0"/>
          </a:p>
          <a:p>
            <a:endParaRPr lang="tr-TR" dirty="0"/>
          </a:p>
        </p:txBody>
      </p:sp>
    </p:spTree>
    <p:extLst>
      <p:ext uri="{BB962C8B-B14F-4D97-AF65-F5344CB8AC3E}">
        <p14:creationId xmlns:p14="http://schemas.microsoft.com/office/powerpoint/2010/main" val="216592947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FAKÜLTE KURULU</a:t>
            </a:r>
            <a:endParaRPr lang="tr-TR" sz="24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447645"/>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Fakülte kurulu</a:t>
            </a:r>
            <a:r>
              <a:rPr lang="tr-TR" sz="2400" dirty="0" smtClean="0">
                <a:latin typeface="Helvetica" panose="020B0604020202020204" pitchFamily="34" charset="0"/>
                <a:cs typeface="Helvetica" panose="020B0604020202020204" pitchFamily="34" charset="0"/>
              </a:rPr>
              <a:t>, dekanın </a:t>
            </a:r>
            <a:r>
              <a:rPr lang="tr-TR" sz="2400" dirty="0">
                <a:latin typeface="Helvetica" panose="020B0604020202020204" pitchFamily="34" charset="0"/>
                <a:cs typeface="Helvetica" panose="020B0604020202020204" pitchFamily="34" charset="0"/>
              </a:rPr>
              <a:t>başkanlığında fakülteye bağlı bölümlerin başkanları ile varsa fakülteye bağlı enstitü ve yüksekokul müdürlerinden ve üç yıl için fakültedeki profesörlerin kendi aralarından seçecekleri üç, doçentlerin kendi aralarından seçecekleri iki, doktor öğretim üyelerinin kendi aralarından seçecekleri bir öğretim üyesinden oluşur</a:t>
            </a:r>
            <a:r>
              <a:rPr lang="tr-TR" sz="2400" dirty="0" smtClean="0">
                <a:latin typeface="Helvetica" panose="020B0604020202020204" pitchFamily="34" charset="0"/>
                <a:cs typeface="Helvetica" panose="020B0604020202020204" pitchFamily="34" charset="0"/>
              </a:rPr>
              <a:t>.</a:t>
            </a:r>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Fakülte </a:t>
            </a:r>
            <a:r>
              <a:rPr lang="tr-TR" sz="2400" dirty="0">
                <a:latin typeface="Helvetica" panose="020B0604020202020204" pitchFamily="34" charset="0"/>
                <a:cs typeface="Helvetica" panose="020B0604020202020204" pitchFamily="34" charset="0"/>
              </a:rPr>
              <a:t>kurulu normal olarak her yarı yıl başında ve sonunda toplanır.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Dekan </a:t>
            </a:r>
            <a:r>
              <a:rPr lang="tr-TR" sz="2400" dirty="0">
                <a:latin typeface="Helvetica" panose="020B0604020202020204" pitchFamily="34" charset="0"/>
                <a:cs typeface="Helvetica" panose="020B0604020202020204" pitchFamily="34" charset="0"/>
              </a:rPr>
              <a:t>gerekli gördüğü hallerde fakülte kurulunu toplantıya çağırır.</a:t>
            </a:r>
          </a:p>
          <a:p>
            <a:pPr algn="just"/>
            <a:r>
              <a:rPr lang="tr-TR" sz="2400" dirty="0" smtClean="0">
                <a:latin typeface="Helvetica" panose="020B0604020202020204" pitchFamily="34" charset="0"/>
                <a:cs typeface="Helvetica" panose="020B0604020202020204" pitchFamily="34" charset="0"/>
              </a:rPr>
              <a:t>Fakülte </a:t>
            </a:r>
            <a:r>
              <a:rPr lang="tr-TR" sz="2400" dirty="0">
                <a:latin typeface="Helvetica" panose="020B0604020202020204" pitchFamily="34" charset="0"/>
                <a:cs typeface="Helvetica" panose="020B0604020202020204" pitchFamily="34" charset="0"/>
              </a:rPr>
              <a:t>kurulu akademik bir organ olup aşağıdaki görevleri yapar:</a:t>
            </a:r>
          </a:p>
          <a:p>
            <a:pPr marL="342900" indent="-342900" algn="just">
              <a:buFont typeface="Wingdings" panose="05000000000000000000" pitchFamily="2" charset="2"/>
              <a:buChar char="ü"/>
            </a:pPr>
            <a:r>
              <a:rPr lang="tr-TR" sz="2400" dirty="0" smtClean="0">
                <a:latin typeface="Helvetica" panose="020B0604020202020204" pitchFamily="34" charset="0"/>
                <a:cs typeface="Helvetica" panose="020B0604020202020204" pitchFamily="34" charset="0"/>
              </a:rPr>
              <a:t>Fakültenin</a:t>
            </a:r>
            <a:r>
              <a:rPr lang="tr-TR" sz="2400" dirty="0">
                <a:latin typeface="Helvetica" panose="020B0604020202020204" pitchFamily="34" charset="0"/>
                <a:cs typeface="Helvetica" panose="020B0604020202020204" pitchFamily="34" charset="0"/>
              </a:rPr>
              <a:t>, </a:t>
            </a:r>
            <a:r>
              <a:rPr lang="tr-TR" sz="2400" dirty="0" smtClean="0">
                <a:latin typeface="Helvetica" panose="020B0604020202020204" pitchFamily="34" charset="0"/>
                <a:cs typeface="Helvetica" panose="020B0604020202020204" pitchFamily="34" charset="0"/>
              </a:rPr>
              <a:t>eğitim-öğretim</a:t>
            </a:r>
            <a:r>
              <a:rPr lang="tr-TR" sz="2400" dirty="0">
                <a:latin typeface="Helvetica" panose="020B0604020202020204" pitchFamily="34" charset="0"/>
                <a:cs typeface="Helvetica" panose="020B0604020202020204" pitchFamily="34" charset="0"/>
              </a:rPr>
              <a:t>, bilimsel araştırma ve yayım faaliyetleri ve bu faaliyetlerle ilgili esasları, plan, program ve </a:t>
            </a:r>
            <a:r>
              <a:rPr lang="tr-TR" sz="2400" dirty="0" smtClean="0">
                <a:latin typeface="Helvetica" panose="020B0604020202020204" pitchFamily="34" charset="0"/>
                <a:cs typeface="Helvetica" panose="020B0604020202020204" pitchFamily="34" charset="0"/>
              </a:rPr>
              <a:t>eğitim-öğretim </a:t>
            </a:r>
            <a:r>
              <a:rPr lang="tr-TR" sz="2400" dirty="0">
                <a:latin typeface="Helvetica" panose="020B0604020202020204" pitchFamily="34" charset="0"/>
                <a:cs typeface="Helvetica" panose="020B0604020202020204" pitchFamily="34" charset="0"/>
              </a:rPr>
              <a:t>takvimini kararlaştırmak,</a:t>
            </a:r>
          </a:p>
          <a:p>
            <a:pPr marL="342900" indent="-342900" algn="just">
              <a:buFont typeface="Wingdings" panose="05000000000000000000" pitchFamily="2" charset="2"/>
              <a:buChar char="ü"/>
            </a:pPr>
            <a:r>
              <a:rPr lang="tr-TR" sz="2400" dirty="0" smtClean="0">
                <a:latin typeface="Helvetica" panose="020B0604020202020204" pitchFamily="34" charset="0"/>
                <a:cs typeface="Helvetica" panose="020B0604020202020204" pitchFamily="34" charset="0"/>
              </a:rPr>
              <a:t>Fakülte </a:t>
            </a:r>
            <a:r>
              <a:rPr lang="tr-TR" sz="2400" dirty="0">
                <a:latin typeface="Helvetica" panose="020B0604020202020204" pitchFamily="34" charset="0"/>
                <a:cs typeface="Helvetica" panose="020B0604020202020204" pitchFamily="34" charset="0"/>
              </a:rPr>
              <a:t>yönetim kuruluna üye seçmek,</a:t>
            </a:r>
          </a:p>
          <a:p>
            <a:pPr marL="342900" indent="-342900" algn="just">
              <a:buFont typeface="Wingdings" panose="05000000000000000000" pitchFamily="2" charset="2"/>
              <a:buChar char="ü"/>
            </a:pPr>
            <a:r>
              <a:rPr lang="tr-TR" sz="2400" dirty="0" smtClean="0">
                <a:latin typeface="Helvetica" panose="020B0604020202020204" pitchFamily="34" charset="0"/>
                <a:cs typeface="Helvetica" panose="020B0604020202020204" pitchFamily="34" charset="0"/>
              </a:rPr>
              <a:t>Bu </a:t>
            </a:r>
            <a:r>
              <a:rPr lang="tr-TR" sz="2400" dirty="0">
                <a:latin typeface="Helvetica" panose="020B0604020202020204" pitchFamily="34" charset="0"/>
                <a:cs typeface="Helvetica" panose="020B0604020202020204" pitchFamily="34" charset="0"/>
              </a:rPr>
              <a:t>kanunla verilen diğer görevleri yapmaktır.</a:t>
            </a:r>
          </a:p>
          <a:p>
            <a:r>
              <a:rPr lang="tr-TR" dirty="0"/>
              <a:t>      </a:t>
            </a:r>
            <a:endParaRPr lang="tr-TR" dirty="0" smtClean="0"/>
          </a:p>
          <a:p>
            <a:endParaRPr lang="tr-TR" dirty="0"/>
          </a:p>
        </p:txBody>
      </p:sp>
    </p:spTree>
    <p:extLst>
      <p:ext uri="{BB962C8B-B14F-4D97-AF65-F5344CB8AC3E}">
        <p14:creationId xmlns:p14="http://schemas.microsoft.com/office/powerpoint/2010/main" val="287722522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FAKÜLTE YÖNETİM KURULU</a:t>
            </a:r>
            <a:endParaRPr lang="tr-TR" sz="24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955476"/>
          </a:xfrm>
          <a:prstGeom prst="rect">
            <a:avLst/>
          </a:prstGeom>
          <a:noFill/>
        </p:spPr>
        <p:txBody>
          <a:bodyPr wrap="square" rtlCol="0">
            <a:spAutoFit/>
          </a:bodyPr>
          <a:lstStyle/>
          <a:p>
            <a:pPr marL="342900" indent="-342900" algn="just">
              <a:buFont typeface="Wingdings" panose="05000000000000000000" pitchFamily="2" charset="2"/>
              <a:buChar char="q"/>
            </a:pPr>
            <a:r>
              <a:rPr lang="tr-TR" sz="2300" dirty="0">
                <a:latin typeface="Helvetica" panose="020B0604020202020204" pitchFamily="34" charset="0"/>
                <a:cs typeface="Helvetica" panose="020B0604020202020204" pitchFamily="34" charset="0"/>
              </a:rPr>
              <a:t>Fakülte yönetim kurulu, dekanın başkanlığında fakülte kurulunun üç yıl için seçeceği üç profesör, iki doçent ve bir doktor öğretim üyesinden oluşur. </a:t>
            </a:r>
            <a:r>
              <a:rPr lang="tr-TR" sz="2300" dirty="0" smtClean="0">
                <a:latin typeface="Helvetica" panose="020B0604020202020204" pitchFamily="34" charset="0"/>
                <a:cs typeface="Helvetica" panose="020B0604020202020204" pitchFamily="34" charset="0"/>
              </a:rPr>
              <a:t>Fakülte </a:t>
            </a:r>
            <a:r>
              <a:rPr lang="tr-TR" sz="2300" dirty="0">
                <a:latin typeface="Helvetica" panose="020B0604020202020204" pitchFamily="34" charset="0"/>
                <a:cs typeface="Helvetica" panose="020B0604020202020204" pitchFamily="34" charset="0"/>
              </a:rPr>
              <a:t>yönetim kurulu dekanın çağırısı üzerine toplanır</a:t>
            </a:r>
            <a:r>
              <a:rPr lang="tr-TR" sz="2300" dirty="0" smtClean="0">
                <a:latin typeface="Helvetica" panose="020B0604020202020204" pitchFamily="34" charset="0"/>
                <a:cs typeface="Helvetica" panose="020B0604020202020204" pitchFamily="34" charset="0"/>
              </a:rPr>
              <a:t>. Yönetim </a:t>
            </a:r>
            <a:r>
              <a:rPr lang="tr-TR" sz="2300" dirty="0">
                <a:latin typeface="Helvetica" panose="020B0604020202020204" pitchFamily="34" charset="0"/>
                <a:cs typeface="Helvetica" panose="020B0604020202020204" pitchFamily="34" charset="0"/>
              </a:rPr>
              <a:t>kurulu gerekli gördüğü hallerde geçici çalışma grupları, </a:t>
            </a:r>
            <a:r>
              <a:rPr lang="tr-TR" sz="2300" dirty="0" smtClean="0">
                <a:latin typeface="Helvetica" panose="020B0604020202020204" pitchFamily="34" charset="0"/>
                <a:cs typeface="Helvetica" panose="020B0604020202020204" pitchFamily="34" charset="0"/>
              </a:rPr>
              <a:t>eğitim-öğretim </a:t>
            </a:r>
            <a:r>
              <a:rPr lang="tr-TR" sz="2300" dirty="0">
                <a:latin typeface="Helvetica" panose="020B0604020202020204" pitchFamily="34" charset="0"/>
                <a:cs typeface="Helvetica" panose="020B0604020202020204" pitchFamily="34" charset="0"/>
              </a:rPr>
              <a:t>koordinatörlükleri kurabilir ve bunların görevlerini düzenler</a:t>
            </a:r>
            <a:r>
              <a:rPr lang="tr-TR" sz="2300"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Fakülte </a:t>
            </a:r>
            <a:r>
              <a:rPr lang="tr-TR" sz="2300" dirty="0">
                <a:latin typeface="Helvetica" panose="020B0604020202020204" pitchFamily="34" charset="0"/>
                <a:cs typeface="Helvetica" panose="020B0604020202020204" pitchFamily="34" charset="0"/>
              </a:rPr>
              <a:t>yönetim kurulu, idari faaliyetlerde dekana yardımcı bir organ olup aşağıdaki görevleri yapar</a:t>
            </a:r>
            <a:r>
              <a:rPr lang="tr-TR" sz="2300"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ü"/>
            </a:pPr>
            <a:r>
              <a:rPr lang="tr-TR" sz="2300" dirty="0" smtClean="0">
                <a:latin typeface="Helvetica" panose="020B0604020202020204" pitchFamily="34" charset="0"/>
                <a:cs typeface="Helvetica" panose="020B0604020202020204" pitchFamily="34" charset="0"/>
              </a:rPr>
              <a:t>Fakülte </a:t>
            </a:r>
            <a:r>
              <a:rPr lang="tr-TR" sz="2300" dirty="0">
                <a:latin typeface="Helvetica" panose="020B0604020202020204" pitchFamily="34" charset="0"/>
                <a:cs typeface="Helvetica" panose="020B0604020202020204" pitchFamily="34" charset="0"/>
              </a:rPr>
              <a:t>kurulunun kararları ile tespit ettiği esasların uygulanmasında dekana yardım etmek,</a:t>
            </a:r>
          </a:p>
          <a:p>
            <a:pPr marL="342900" indent="-342900" algn="just">
              <a:buFont typeface="Wingdings" panose="05000000000000000000" pitchFamily="2" charset="2"/>
              <a:buChar char="ü"/>
            </a:pPr>
            <a:r>
              <a:rPr lang="tr-TR" sz="2300" dirty="0" smtClean="0">
                <a:latin typeface="Helvetica" panose="020B0604020202020204" pitchFamily="34" charset="0"/>
                <a:cs typeface="Helvetica" panose="020B0604020202020204" pitchFamily="34" charset="0"/>
              </a:rPr>
              <a:t>Fakültenin </a:t>
            </a:r>
            <a:r>
              <a:rPr lang="tr-TR" sz="2300" dirty="0">
                <a:latin typeface="Helvetica" panose="020B0604020202020204" pitchFamily="34" charset="0"/>
                <a:cs typeface="Helvetica" panose="020B0604020202020204" pitchFamily="34" charset="0"/>
              </a:rPr>
              <a:t>eğitim - öğretim, plan ve programları ile takvimin uygulanmasını sağlamak,</a:t>
            </a:r>
          </a:p>
          <a:p>
            <a:pPr marL="342900" indent="-342900" algn="just">
              <a:buFont typeface="Wingdings" panose="05000000000000000000" pitchFamily="2" charset="2"/>
              <a:buChar char="ü"/>
            </a:pPr>
            <a:r>
              <a:rPr lang="tr-TR" sz="2300" dirty="0" smtClean="0">
                <a:latin typeface="Helvetica" panose="020B0604020202020204" pitchFamily="34" charset="0"/>
                <a:cs typeface="Helvetica" panose="020B0604020202020204" pitchFamily="34" charset="0"/>
              </a:rPr>
              <a:t>Fakültenin </a:t>
            </a:r>
            <a:r>
              <a:rPr lang="tr-TR" sz="2300" dirty="0">
                <a:latin typeface="Helvetica" panose="020B0604020202020204" pitchFamily="34" charset="0"/>
                <a:cs typeface="Helvetica" panose="020B0604020202020204" pitchFamily="34" charset="0"/>
              </a:rPr>
              <a:t>yatırım, program ve bütçe tasarısını hazırlamak,</a:t>
            </a:r>
          </a:p>
          <a:p>
            <a:pPr marL="342900" indent="-342900" algn="just">
              <a:buFont typeface="Wingdings" panose="05000000000000000000" pitchFamily="2" charset="2"/>
              <a:buChar char="ü"/>
            </a:pPr>
            <a:r>
              <a:rPr lang="tr-TR" sz="2300" dirty="0" smtClean="0">
                <a:latin typeface="Helvetica" panose="020B0604020202020204" pitchFamily="34" charset="0"/>
                <a:cs typeface="Helvetica" panose="020B0604020202020204" pitchFamily="34" charset="0"/>
              </a:rPr>
              <a:t>Dekanın </a:t>
            </a:r>
            <a:r>
              <a:rPr lang="tr-TR" sz="2300" dirty="0">
                <a:latin typeface="Helvetica" panose="020B0604020202020204" pitchFamily="34" charset="0"/>
                <a:cs typeface="Helvetica" panose="020B0604020202020204" pitchFamily="34" charset="0"/>
              </a:rPr>
              <a:t>fakülte yönetimi ile ilgili getireceği bütün işlerde karar almak,</a:t>
            </a:r>
          </a:p>
          <a:p>
            <a:pPr marL="342900" indent="-342900" algn="just">
              <a:buFont typeface="Wingdings" panose="05000000000000000000" pitchFamily="2" charset="2"/>
              <a:buChar char="ü"/>
            </a:pPr>
            <a:r>
              <a:rPr lang="tr-TR" sz="2300" dirty="0" smtClean="0">
                <a:latin typeface="Helvetica" panose="020B0604020202020204" pitchFamily="34" charset="0"/>
                <a:cs typeface="Helvetica" panose="020B0604020202020204" pitchFamily="34" charset="0"/>
              </a:rPr>
              <a:t>Öğrencilerin </a:t>
            </a:r>
            <a:r>
              <a:rPr lang="tr-TR" sz="2300" dirty="0">
                <a:latin typeface="Helvetica" panose="020B0604020202020204" pitchFamily="34" charset="0"/>
                <a:cs typeface="Helvetica" panose="020B0604020202020204" pitchFamily="34" charset="0"/>
              </a:rPr>
              <a:t>kabulü, ders intibakları ve çıkarılmaları ile </a:t>
            </a:r>
            <a:r>
              <a:rPr lang="tr-TR" sz="2300" dirty="0" smtClean="0">
                <a:latin typeface="Helvetica" panose="020B0604020202020204" pitchFamily="34" charset="0"/>
                <a:cs typeface="Helvetica" panose="020B0604020202020204" pitchFamily="34" charset="0"/>
              </a:rPr>
              <a:t>eğitim-öğretim </a:t>
            </a:r>
            <a:r>
              <a:rPr lang="tr-TR" sz="2300" dirty="0">
                <a:latin typeface="Helvetica" panose="020B0604020202020204" pitchFamily="34" charset="0"/>
                <a:cs typeface="Helvetica" panose="020B0604020202020204" pitchFamily="34" charset="0"/>
              </a:rPr>
              <a:t>ve sınavlara ait işlemleri hakkında karar vermek,</a:t>
            </a:r>
          </a:p>
          <a:p>
            <a:pPr marL="342900" indent="-342900" algn="just">
              <a:buFont typeface="Wingdings" panose="05000000000000000000" pitchFamily="2" charset="2"/>
              <a:buChar char="ü"/>
            </a:pPr>
            <a:r>
              <a:rPr lang="tr-TR" sz="2300" dirty="0" smtClean="0">
                <a:latin typeface="Helvetica" panose="020B0604020202020204" pitchFamily="34" charset="0"/>
                <a:cs typeface="Helvetica" panose="020B0604020202020204" pitchFamily="34" charset="0"/>
              </a:rPr>
              <a:t>Bu </a:t>
            </a:r>
            <a:r>
              <a:rPr lang="tr-TR" sz="2300" dirty="0">
                <a:latin typeface="Helvetica" panose="020B0604020202020204" pitchFamily="34" charset="0"/>
                <a:cs typeface="Helvetica" panose="020B0604020202020204" pitchFamily="34" charset="0"/>
              </a:rPr>
              <a:t>kanunla verilen diğer görevleri yapmaktır.</a:t>
            </a:r>
          </a:p>
          <a:p>
            <a:r>
              <a:rPr lang="tr-TR" dirty="0"/>
              <a:t>      </a:t>
            </a:r>
            <a:endParaRPr lang="tr-TR" dirty="0" smtClean="0"/>
          </a:p>
          <a:p>
            <a:endParaRPr lang="tr-TR" dirty="0"/>
          </a:p>
        </p:txBody>
      </p:sp>
    </p:spTree>
    <p:extLst>
      <p:ext uri="{BB962C8B-B14F-4D97-AF65-F5344CB8AC3E}">
        <p14:creationId xmlns:p14="http://schemas.microsoft.com/office/powerpoint/2010/main" val="132774215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829598" y="22630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ENSTİTÜLER</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078313"/>
          </a:xfrm>
          <a:prstGeom prst="rect">
            <a:avLst/>
          </a:prstGeom>
          <a:noFill/>
        </p:spPr>
        <p:txBody>
          <a:bodyPr wrap="square" rtlCol="0">
            <a:spAutoFit/>
          </a:bodyPr>
          <a:lstStyle/>
          <a:p>
            <a:pPr marL="342900" indent="-342900">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Enstitünün organları, enstitü müdürü, enstitü kurulu ve enstitü yönetim kuruludur</a:t>
            </a:r>
            <a:r>
              <a:rPr lang="tr-TR" sz="2400" dirty="0" smtClean="0">
                <a:latin typeface="Helvetica" panose="020B0604020202020204" pitchFamily="34" charset="0"/>
                <a:cs typeface="Helvetica" panose="020B0604020202020204" pitchFamily="34" charset="0"/>
              </a:rPr>
              <a:t>.</a:t>
            </a:r>
          </a:p>
          <a:p>
            <a:endParaRPr lang="tr-TR" sz="2400" dirty="0">
              <a:latin typeface="Helvetica" panose="020B0604020202020204" pitchFamily="34" charset="0"/>
              <a:cs typeface="Helvetica" panose="020B0604020202020204" pitchFamily="34" charset="0"/>
            </a:endParaRPr>
          </a:p>
          <a:p>
            <a:pPr marL="342900" indent="-342900">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Enstitü </a:t>
            </a:r>
            <a:r>
              <a:rPr lang="tr-TR" sz="2400" dirty="0">
                <a:latin typeface="Helvetica" panose="020B0604020202020204" pitchFamily="34" charset="0"/>
                <a:cs typeface="Helvetica" panose="020B0604020202020204" pitchFamily="34" charset="0"/>
              </a:rPr>
              <a:t>müdürü, üç yıl için ilgili fakülte dekanının önerisi üzerine rektör tarafından atanır. </a:t>
            </a:r>
            <a:r>
              <a:rPr lang="tr-TR" sz="2400" dirty="0" smtClean="0">
                <a:latin typeface="Helvetica" panose="020B0604020202020204" pitchFamily="34" charset="0"/>
                <a:cs typeface="Helvetica" panose="020B0604020202020204" pitchFamily="34" charset="0"/>
              </a:rPr>
              <a:t>Rektörlüğe </a:t>
            </a:r>
            <a:r>
              <a:rPr lang="tr-TR" sz="2400" dirty="0">
                <a:latin typeface="Helvetica" panose="020B0604020202020204" pitchFamily="34" charset="0"/>
                <a:cs typeface="Helvetica" panose="020B0604020202020204" pitchFamily="34" charset="0"/>
              </a:rPr>
              <a:t>bağlı enstitülerde bu atama doğrudan rektör tarafından yapılır. Süresi biten müdür tekrar atanabilir</a:t>
            </a:r>
            <a:r>
              <a:rPr lang="tr-TR" sz="2400" dirty="0" smtClean="0">
                <a:latin typeface="Helvetica" panose="020B0604020202020204" pitchFamily="34" charset="0"/>
                <a:cs typeface="Helvetica" panose="020B0604020202020204" pitchFamily="34" charset="0"/>
              </a:rPr>
              <a:t>.</a:t>
            </a:r>
          </a:p>
          <a:p>
            <a:endParaRPr lang="tr-TR" sz="2400" dirty="0">
              <a:latin typeface="Helvetica" panose="020B0604020202020204" pitchFamily="34" charset="0"/>
              <a:cs typeface="Helvetica" panose="020B0604020202020204" pitchFamily="34" charset="0"/>
            </a:endParaRPr>
          </a:p>
          <a:p>
            <a:pPr marL="342900" indent="-342900">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Müdürün</a:t>
            </a:r>
            <a:r>
              <a:rPr lang="tr-TR" sz="2400" dirty="0">
                <a:latin typeface="Helvetica" panose="020B0604020202020204" pitchFamily="34" charset="0"/>
                <a:cs typeface="Helvetica" panose="020B0604020202020204" pitchFamily="34" charset="0"/>
              </a:rPr>
              <a:t>, enstitüde görevli aylıklı öğretim elemanları arasından üç yıl için atayacağı en çok iki yardımcısı bulunur</a:t>
            </a:r>
            <a:r>
              <a:rPr lang="tr-TR" sz="2400" dirty="0" smtClean="0">
                <a:latin typeface="Helvetica" panose="020B0604020202020204" pitchFamily="34" charset="0"/>
                <a:cs typeface="Helvetica" panose="020B0604020202020204" pitchFamily="34" charset="0"/>
              </a:rPr>
              <a:t>. Müdüre </a:t>
            </a:r>
            <a:r>
              <a:rPr lang="tr-TR" sz="2400" dirty="0">
                <a:latin typeface="Helvetica" panose="020B0604020202020204" pitchFamily="34" charset="0"/>
                <a:cs typeface="Helvetica" panose="020B0604020202020204" pitchFamily="34" charset="0"/>
              </a:rPr>
              <a:t>vekalet etme veya müdürlüğün boşalması hallerinde yapılacak işlem, dekanlarda olduğu gibidir</a:t>
            </a:r>
            <a:r>
              <a:rPr lang="tr-TR" sz="2400" dirty="0" smtClean="0">
                <a:latin typeface="Helvetica" panose="020B0604020202020204" pitchFamily="34" charset="0"/>
                <a:cs typeface="Helvetica" panose="020B0604020202020204" pitchFamily="34" charset="0"/>
              </a:rPr>
              <a:t>.</a:t>
            </a:r>
          </a:p>
          <a:p>
            <a:endParaRPr lang="tr-TR" sz="2400" dirty="0">
              <a:latin typeface="Helvetica" panose="020B0604020202020204" pitchFamily="34" charset="0"/>
              <a:cs typeface="Helvetica" panose="020B0604020202020204" pitchFamily="34" charset="0"/>
            </a:endParaRPr>
          </a:p>
          <a:p>
            <a:pPr marL="342900" indent="-342900">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Enstitü </a:t>
            </a:r>
            <a:r>
              <a:rPr lang="tr-TR" sz="2400" dirty="0">
                <a:latin typeface="Helvetica" panose="020B0604020202020204" pitchFamily="34" charset="0"/>
                <a:cs typeface="Helvetica" panose="020B0604020202020204" pitchFamily="34" charset="0"/>
              </a:rPr>
              <a:t>müdürü, bu kanun ile dekanlara verilmiş olan görevleri enstitü bakımından yerine getirir.</a:t>
            </a:r>
          </a:p>
          <a:p>
            <a:r>
              <a:rPr lang="tr-TR" dirty="0">
                <a:latin typeface="Helvetica" panose="020B0604020202020204" pitchFamily="34" charset="0"/>
                <a:cs typeface="Helvetica" panose="020B0604020202020204" pitchFamily="34" charset="0"/>
              </a:rPr>
              <a:t>      </a:t>
            </a:r>
            <a:endParaRPr lang="tr-TR" dirty="0" smtClean="0">
              <a:latin typeface="Helvetica" panose="020B0604020202020204" pitchFamily="34" charset="0"/>
              <a:cs typeface="Helvetica" panose="020B0604020202020204" pitchFamily="34" charset="0"/>
            </a:endParaRPr>
          </a:p>
          <a:p>
            <a:endParaRPr lang="tr-TR" dirty="0"/>
          </a:p>
        </p:txBody>
      </p:sp>
    </p:spTree>
    <p:extLst>
      <p:ext uri="{BB962C8B-B14F-4D97-AF65-F5344CB8AC3E}">
        <p14:creationId xmlns:p14="http://schemas.microsoft.com/office/powerpoint/2010/main" val="387822560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16931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YÜKSEKOKULLAR</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4770537"/>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Yüksekokulların organları, yüksekokul müdürü, yüksekokul kurulu ve yüksekokul yönetim kuruludur</a:t>
            </a:r>
            <a:r>
              <a:rPr lang="tr-TR" sz="2400" dirty="0" smtClean="0">
                <a:latin typeface="Helvetica" panose="020B0604020202020204" pitchFamily="34" charset="0"/>
                <a:cs typeface="Helvetica" panose="020B0604020202020204" pitchFamily="34" charset="0"/>
              </a:rPr>
              <a:t>. Yüksekokul </a:t>
            </a:r>
            <a:r>
              <a:rPr lang="tr-TR" sz="2400" dirty="0">
                <a:latin typeface="Helvetica" panose="020B0604020202020204" pitchFamily="34" charset="0"/>
                <a:cs typeface="Helvetica" panose="020B0604020202020204" pitchFamily="34" charset="0"/>
              </a:rPr>
              <a:t>müdürü, üç yıl için ilgili fakülte dekanının önerisi üzerine rektör tarafından atanır. Rektörlüğe bağlı yüksekokullarda bu atama doğrudan rektör tarafından yapılır. Süresi biten müdür tekrar atanabilir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Müdürün </a:t>
            </a:r>
            <a:r>
              <a:rPr lang="tr-TR" sz="2400" dirty="0">
                <a:latin typeface="Helvetica" panose="020B0604020202020204" pitchFamily="34" charset="0"/>
                <a:cs typeface="Helvetica" panose="020B0604020202020204" pitchFamily="34" charset="0"/>
              </a:rPr>
              <a:t>okulda görevli aylıklı öğretim elemanları arasından üç yıl için atayacağı en çok iki yardımcısı bulunur</a:t>
            </a:r>
            <a:r>
              <a:rPr lang="tr-TR" sz="2400" dirty="0" smtClean="0">
                <a:latin typeface="Helvetica" panose="020B0604020202020204" pitchFamily="34" charset="0"/>
                <a:cs typeface="Helvetica" panose="020B0604020202020204" pitchFamily="34" charset="0"/>
              </a:rPr>
              <a:t>. Müdüre </a:t>
            </a:r>
            <a:r>
              <a:rPr lang="tr-TR" sz="2400" dirty="0">
                <a:latin typeface="Helvetica" panose="020B0604020202020204" pitchFamily="34" charset="0"/>
                <a:cs typeface="Helvetica" panose="020B0604020202020204" pitchFamily="34" charset="0"/>
              </a:rPr>
              <a:t>vekalet etme veya müdürlüğün boşalması hallerinde yapılacak işlem, dekanlarda olduğu gibidir</a:t>
            </a:r>
            <a:r>
              <a:rPr lang="tr-TR" sz="2400" dirty="0" smtClean="0">
                <a:latin typeface="Helvetica" panose="020B0604020202020204" pitchFamily="34" charset="0"/>
                <a:cs typeface="Helvetica" panose="020B0604020202020204" pitchFamily="34" charset="0"/>
              </a:rPr>
              <a:t>. </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Yüksekokul </a:t>
            </a:r>
            <a:r>
              <a:rPr lang="tr-TR" sz="2400" dirty="0">
                <a:latin typeface="Helvetica" panose="020B0604020202020204" pitchFamily="34" charset="0"/>
                <a:cs typeface="Helvetica" panose="020B0604020202020204" pitchFamily="34" charset="0"/>
              </a:rPr>
              <a:t>müdürü, bu kanun ile dekanlara verilmiş olan görevleri yüksekokul bakımından yerine getirir</a:t>
            </a:r>
            <a:r>
              <a:rPr lang="tr-TR" sz="2400" dirty="0" smtClean="0">
                <a:latin typeface="Helvetica" panose="020B0604020202020204" pitchFamily="34" charset="0"/>
                <a:cs typeface="Helvetica" panose="020B0604020202020204" pitchFamily="34" charset="0"/>
              </a:rPr>
              <a:t>.</a:t>
            </a:r>
          </a:p>
          <a:p>
            <a:pPr algn="just"/>
            <a:endParaRPr lang="tr-TR" sz="2200" dirty="0">
              <a:latin typeface="Helvetica" panose="020B0604020202020204" pitchFamily="34" charset="0"/>
              <a:cs typeface="Helvetica" panose="020B0604020202020204" pitchFamily="34" charset="0"/>
            </a:endParaRPr>
          </a:p>
          <a:p>
            <a:endParaRPr lang="tr-TR" dirty="0"/>
          </a:p>
        </p:txBody>
      </p:sp>
    </p:spTree>
    <p:extLst>
      <p:ext uri="{BB962C8B-B14F-4D97-AF65-F5344CB8AC3E}">
        <p14:creationId xmlns:p14="http://schemas.microsoft.com/office/powerpoint/2010/main" val="315013548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16931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YÜKSEKOKULLAR</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386090"/>
          </a:xfrm>
          <a:prstGeom prst="rect">
            <a:avLst/>
          </a:prstGeom>
          <a:noFill/>
        </p:spPr>
        <p:txBody>
          <a:bodyPr wrap="square" rtlCol="0">
            <a:spAutoFit/>
          </a:bodyPr>
          <a:lstStyle/>
          <a:p>
            <a:pPr algn="just"/>
            <a:endParaRPr lang="tr-TR" sz="22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Yüksek </a:t>
            </a:r>
            <a:r>
              <a:rPr lang="tr-TR" sz="2800" dirty="0">
                <a:latin typeface="Helvetica" panose="020B0604020202020204" pitchFamily="34" charset="0"/>
                <a:cs typeface="Helvetica" panose="020B0604020202020204" pitchFamily="34" charset="0"/>
              </a:rPr>
              <a:t>okul kurulu, müdürün başkanlığında, müdür yardımcıları ve okulu oluşturan bölüm veya ana bilim dalı başkanlarından oluşur</a:t>
            </a:r>
            <a:r>
              <a:rPr lang="tr-TR" sz="2800" dirty="0" smtClean="0">
                <a:latin typeface="Helvetica" panose="020B0604020202020204" pitchFamily="34" charset="0"/>
                <a:cs typeface="Helvetica" panose="020B0604020202020204" pitchFamily="34" charset="0"/>
              </a:rPr>
              <a:t>.</a:t>
            </a:r>
          </a:p>
          <a:p>
            <a:pPr algn="just"/>
            <a:endParaRPr lang="tr-TR" sz="28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Yüksekokul </a:t>
            </a:r>
            <a:r>
              <a:rPr lang="tr-TR" sz="2800" dirty="0">
                <a:latin typeface="Helvetica" panose="020B0604020202020204" pitchFamily="34" charset="0"/>
                <a:cs typeface="Helvetica" panose="020B0604020202020204" pitchFamily="34" charset="0"/>
              </a:rPr>
              <a:t>yönetim kurulu; müdürün başkanlığında, müdür yardımcıları ile müdürce gösterilecek altı aday arasından yüksekokul kurulu tarafından üç yıl için seçilecek üç öğretim üyesinden oluşur</a:t>
            </a:r>
            <a:r>
              <a:rPr lang="tr-TR" sz="2800" dirty="0" smtClean="0">
                <a:latin typeface="Helvetica" panose="020B0604020202020204" pitchFamily="34" charset="0"/>
                <a:cs typeface="Helvetica" panose="020B0604020202020204" pitchFamily="34" charset="0"/>
              </a:rPr>
              <a:t>.</a:t>
            </a:r>
          </a:p>
          <a:p>
            <a:pPr algn="just"/>
            <a:endParaRPr lang="tr-TR" sz="2800"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Yüksekokul </a:t>
            </a:r>
            <a:r>
              <a:rPr lang="tr-TR" sz="2800" dirty="0">
                <a:latin typeface="Helvetica" panose="020B0604020202020204" pitchFamily="34" charset="0"/>
                <a:cs typeface="Helvetica" panose="020B0604020202020204" pitchFamily="34" charset="0"/>
              </a:rPr>
              <a:t>kurulu ve yüksekokul yönetim kurulu, bu kanunla fakülte kurulu ve fakülte yönetim kuruluna verilmiş görevleri yüksekokul bakımından yerine getirirler.</a:t>
            </a:r>
          </a:p>
          <a:p>
            <a:r>
              <a:rPr lang="tr-TR" sz="2400" dirty="0"/>
              <a:t>      </a:t>
            </a:r>
            <a:endParaRPr lang="tr-TR" sz="2400" dirty="0" smtClean="0"/>
          </a:p>
          <a:p>
            <a:endParaRPr lang="tr-TR" dirty="0"/>
          </a:p>
        </p:txBody>
      </p:sp>
    </p:spTree>
    <p:extLst>
      <p:ext uri="{BB962C8B-B14F-4D97-AF65-F5344CB8AC3E}">
        <p14:creationId xmlns:p14="http://schemas.microsoft.com/office/powerpoint/2010/main" val="39211177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16931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BÖLÜM</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447645"/>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Bir fakülte ya da yüksekokulda, aynı veya benzer nitelikte eğitim - öğretim yapan birden fazla bölüm bulunamaz</a:t>
            </a:r>
            <a:r>
              <a:rPr lang="tr-TR" sz="2400" dirty="0" smtClean="0">
                <a:latin typeface="Helvetica" panose="020B0604020202020204" pitchFamily="34" charset="0"/>
                <a:cs typeface="Helvetica" panose="020B0604020202020204" pitchFamily="34" charset="0"/>
              </a:rPr>
              <a:t>. Bölüm</a:t>
            </a:r>
            <a:r>
              <a:rPr lang="tr-TR" sz="2400" dirty="0">
                <a:latin typeface="Helvetica" panose="020B0604020202020204" pitchFamily="34" charset="0"/>
                <a:cs typeface="Helvetica" panose="020B0604020202020204" pitchFamily="34" charset="0"/>
              </a:rPr>
              <a:t>, bölüm başkanı tarafından yönetilir.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Bölüm </a:t>
            </a:r>
            <a:r>
              <a:rPr lang="tr-TR" sz="2400" dirty="0">
                <a:latin typeface="Helvetica" panose="020B0604020202020204" pitchFamily="34" charset="0"/>
                <a:cs typeface="Helvetica" panose="020B0604020202020204" pitchFamily="34" charset="0"/>
              </a:rPr>
              <a:t>başkanı; bölümün aylıklı profesörleri, bulunmadığı takdirde doçentleri, doçent de bulunmadığı takdirde doktor öğretim üyeleri arasından fakültelerde dekanca, fakülteye bağlı yüksekokullarda müdürün önerisi üzerine dekanca, rektörlüğe bağlı yüksekokullarda müdürün önerisi üzerine rektörce üç yıl için atanır. Süresi biten başkan tekrar atanabilir. </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Bölüm </a:t>
            </a:r>
            <a:r>
              <a:rPr lang="tr-TR" sz="2400" dirty="0">
                <a:latin typeface="Helvetica" panose="020B0604020202020204" pitchFamily="34" charset="0"/>
                <a:cs typeface="Helvetica" panose="020B0604020202020204" pitchFamily="34" charset="0"/>
              </a:rPr>
              <a:t>başkanı, görevi başında bulunamayacağı süreler için öğretim üyelerinden birini vekil olarak </a:t>
            </a:r>
            <a:r>
              <a:rPr lang="tr-TR" sz="2400" dirty="0" smtClean="0">
                <a:latin typeface="Helvetica" panose="020B0604020202020204" pitchFamily="34" charset="0"/>
                <a:cs typeface="Helvetica" panose="020B0604020202020204" pitchFamily="34" charset="0"/>
              </a:rPr>
              <a:t>bırakır. Herhangi </a:t>
            </a:r>
            <a:r>
              <a:rPr lang="tr-TR" sz="2400" dirty="0">
                <a:latin typeface="Helvetica" panose="020B0604020202020204" pitchFamily="34" charset="0"/>
                <a:cs typeface="Helvetica" panose="020B0604020202020204" pitchFamily="34" charset="0"/>
              </a:rPr>
              <a:t>bir nedenle altı aydan fazla ayrılmalarda, kalan süreyi tamamlamak üzere aynı yöntemle yeni bir bölüm başkanı atanır.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Bölüm </a:t>
            </a:r>
            <a:r>
              <a:rPr lang="tr-TR" sz="2400" dirty="0">
                <a:latin typeface="Helvetica" panose="020B0604020202020204" pitchFamily="34" charset="0"/>
                <a:cs typeface="Helvetica" panose="020B0604020202020204" pitchFamily="34" charset="0"/>
              </a:rPr>
              <a:t>başkanı, bölümün her düzeyde eğitim - öğretim ve araştırmalarından ve bölüme ait her türlü faaliyetin düzenli ve verimli bir şekilde yürütülmesinden sorumludur.</a:t>
            </a:r>
          </a:p>
          <a:p>
            <a:r>
              <a:rPr lang="tr-TR" dirty="0"/>
              <a:t>      </a:t>
            </a:r>
            <a:endParaRPr lang="tr-TR" dirty="0" smtClean="0"/>
          </a:p>
          <a:p>
            <a:endParaRPr lang="tr-TR" dirty="0"/>
          </a:p>
        </p:txBody>
      </p:sp>
    </p:spTree>
    <p:extLst>
      <p:ext uri="{BB962C8B-B14F-4D97-AF65-F5344CB8AC3E}">
        <p14:creationId xmlns:p14="http://schemas.microsoft.com/office/powerpoint/2010/main" val="398435613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59627"/>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ÖĞRETİM ÜYELERİNİN</a:t>
            </a:r>
          </a:p>
          <a:p>
            <a:r>
              <a:rPr lang="tr-TR" sz="2400" b="1" dirty="0" smtClean="0">
                <a:solidFill>
                  <a:schemeClr val="accent1">
                    <a:lumMod val="50000"/>
                  </a:schemeClr>
                </a:solidFill>
                <a:latin typeface="Helvetica" pitchFamily="34" charset="0"/>
              </a:rPr>
              <a:t>GÖREVLERİ</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447645"/>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Yükseköğretim kurumlarında ve bu kanundaki amaç ve ilkelere uygun biçimde önlisans, lisans ve lisansüstü düzeylerde eğitim - öğretim ve uygulamalı çalışmalar yapmak ve yaptırmak, proje hazırlıklarını ve seminerleri yönetmek,</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kurumlarında, bilimsel araştırmalar ve yayımlar yapmak,</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İlgili </a:t>
            </a:r>
            <a:r>
              <a:rPr lang="tr-TR" sz="2400" dirty="0">
                <a:latin typeface="Helvetica" panose="020B0604020202020204" pitchFamily="34" charset="0"/>
                <a:cs typeface="Helvetica" panose="020B0604020202020204" pitchFamily="34" charset="0"/>
              </a:rPr>
              <a:t>birim başkanlığınca düzenlenecek programa göre, belirli günlerde öğrencileri kabul ederek, onlara gerekli konularda yardım etmek, bu kanundaki amaç ve ana ilkeler doğrultusunda yol göstermek ve rehberlik etmek,</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Yetkili </a:t>
            </a:r>
            <a:r>
              <a:rPr lang="tr-TR" sz="2400" dirty="0">
                <a:latin typeface="Helvetica" panose="020B0604020202020204" pitchFamily="34" charset="0"/>
                <a:cs typeface="Helvetica" panose="020B0604020202020204" pitchFamily="34" charset="0"/>
              </a:rPr>
              <a:t>organlarca verilecek görevleri yerine getirmek</a:t>
            </a:r>
            <a:r>
              <a:rPr lang="tr-TR" sz="2400" i="1" dirty="0">
                <a:latin typeface="Helvetica" panose="020B0604020202020204" pitchFamily="34" charset="0"/>
                <a:cs typeface="Helvetica" panose="020B0604020202020204" pitchFamily="34" charset="0"/>
              </a:rPr>
              <a:t>,</a:t>
            </a: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Bu </a:t>
            </a:r>
            <a:r>
              <a:rPr lang="tr-TR" sz="2400" dirty="0">
                <a:latin typeface="Helvetica" panose="020B0604020202020204" pitchFamily="34" charset="0"/>
                <a:cs typeface="Helvetica" panose="020B0604020202020204" pitchFamily="34" charset="0"/>
              </a:rPr>
              <a:t>kanunla verilen diğer görevleri yapmaktır.</a:t>
            </a:r>
          </a:p>
          <a:p>
            <a:r>
              <a:rPr lang="tr-TR" dirty="0"/>
              <a:t>      </a:t>
            </a:r>
            <a:endParaRPr lang="tr-TR" dirty="0" smtClean="0"/>
          </a:p>
          <a:p>
            <a:endParaRPr lang="tr-TR" dirty="0"/>
          </a:p>
        </p:txBody>
      </p:sp>
    </p:spTree>
    <p:extLst>
      <p:ext uri="{BB962C8B-B14F-4D97-AF65-F5344CB8AC3E}">
        <p14:creationId xmlns:p14="http://schemas.microsoft.com/office/powerpoint/2010/main" val="96577853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5962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DOKTOR ÖĞRETİM ÜYESİ</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016758"/>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Yükseköğretim kurumlarında açık bulunan doktor öğretim üyesi kadroları rektörlükçe ilan edilir. İlan edilen bu kadrolara fakültelerde dekan; diğer birimlerde müdürler, biri o birimin yöneticisi biri de o yükseköğretim kurumunun dışından olmak üzere üç profesör veya doçent tespit ederek bunlardan adayların her biri hakkında yazılı mütalaa isterler. </a:t>
            </a:r>
            <a:endParaRPr lang="tr-TR" sz="2400" dirty="0" smtClean="0">
              <a:latin typeface="Helvetica" panose="020B0604020202020204" pitchFamily="34" charset="0"/>
              <a:cs typeface="Helvetica" panose="020B0604020202020204" pitchFamily="34" charset="0"/>
            </a:endParaRP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Dekan </a:t>
            </a:r>
            <a:r>
              <a:rPr lang="tr-TR" sz="2400" dirty="0">
                <a:latin typeface="Helvetica" panose="020B0604020202020204" pitchFamily="34" charset="0"/>
                <a:cs typeface="Helvetica" panose="020B0604020202020204" pitchFamily="34" charset="0"/>
              </a:rPr>
              <a:t>veya ilgili müdür yönetim kurullarının görüşünü aldıktan sonra önerilerini rektöre sunar. Atama rektör tarafından en çok dört yıl süre ile yapılır. </a:t>
            </a:r>
            <a:endParaRPr lang="tr-TR" sz="2400" dirty="0" smtClean="0">
              <a:latin typeface="Helvetica" panose="020B0604020202020204" pitchFamily="34" charset="0"/>
              <a:cs typeface="Helvetica" panose="020B0604020202020204" pitchFamily="34" charset="0"/>
            </a:endParaRP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Her </a:t>
            </a:r>
            <a:r>
              <a:rPr lang="tr-TR" sz="2400" dirty="0">
                <a:latin typeface="Helvetica" panose="020B0604020202020204" pitchFamily="34" charset="0"/>
                <a:cs typeface="Helvetica" panose="020B0604020202020204" pitchFamily="34" charset="0"/>
              </a:rPr>
              <a:t>atama süresinin sonunda görev kendiliğinden sona erer. Görev süresi sona erenler yeniden atanabilirler</a:t>
            </a:r>
            <a:r>
              <a:rPr lang="tr-TR" sz="2400" dirty="0" smtClean="0">
                <a:latin typeface="Helvetica" panose="020B0604020202020204" pitchFamily="34" charset="0"/>
                <a:cs typeface="Helvetica" panose="020B0604020202020204" pitchFamily="34" charset="0"/>
              </a:rPr>
              <a:t>.</a:t>
            </a:r>
          </a:p>
          <a:p>
            <a:pPr algn="just"/>
            <a:endParaRPr lang="tr-TR" sz="2000" dirty="0">
              <a:latin typeface="Helvetica" panose="020B0604020202020204" pitchFamily="34" charset="0"/>
              <a:cs typeface="Helvetica" panose="020B0604020202020204" pitchFamily="34" charset="0"/>
            </a:endParaRPr>
          </a:p>
          <a:p>
            <a:r>
              <a:rPr lang="tr-TR" dirty="0"/>
              <a:t>      </a:t>
            </a:r>
            <a:endParaRPr lang="tr-TR" dirty="0" smtClean="0"/>
          </a:p>
          <a:p>
            <a:endParaRPr lang="tr-TR" dirty="0"/>
          </a:p>
        </p:txBody>
      </p:sp>
    </p:spTree>
    <p:extLst>
      <p:ext uri="{BB962C8B-B14F-4D97-AF65-F5344CB8AC3E}">
        <p14:creationId xmlns:p14="http://schemas.microsoft.com/office/powerpoint/2010/main" val="224199121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TANIMLAR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49629" y="721305"/>
            <a:ext cx="11579629" cy="7817525"/>
          </a:xfrm>
          <a:prstGeom prst="rect">
            <a:avLst/>
          </a:prstGeom>
          <a:noFill/>
        </p:spPr>
        <p:txBody>
          <a:bodyPr wrap="square" rtlCol="0">
            <a:spAutoFit/>
          </a:bodyPr>
          <a:lstStyle/>
          <a:p>
            <a:pPr algn="ctr"/>
            <a:r>
              <a:rPr lang="tr-TR" sz="3200" b="1" dirty="0" smtClean="0">
                <a:latin typeface="Helvetica" panose="020B0604020202020204" pitchFamily="34" charset="0"/>
                <a:cs typeface="Helvetica" panose="020B0604020202020204" pitchFamily="34" charset="0"/>
              </a:rPr>
              <a:t> </a:t>
            </a:r>
            <a:endParaRPr lang="tr-TR" sz="2800" b="1" dirty="0" smtClean="0">
              <a:solidFill>
                <a:schemeClr val="bg1"/>
              </a:solidFill>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300" b="1" dirty="0" smtClean="0">
                <a:latin typeface="Helvetica" panose="020B0604020202020204" pitchFamily="34" charset="0"/>
                <a:cs typeface="Helvetica" panose="020B0604020202020204" pitchFamily="34" charset="0"/>
              </a:rPr>
              <a:t>Fakülte</a:t>
            </a:r>
            <a:r>
              <a:rPr lang="tr-TR" sz="2300" dirty="0">
                <a:latin typeface="Helvetica" panose="020B0604020202020204" pitchFamily="34" charset="0"/>
                <a:cs typeface="Helvetica" panose="020B0604020202020204" pitchFamily="34" charset="0"/>
              </a:rPr>
              <a:t>: Yüksek düzeyde </a:t>
            </a:r>
            <a:r>
              <a:rPr lang="tr-TR" sz="2300" dirty="0" smtClean="0">
                <a:latin typeface="Helvetica" panose="020B0604020202020204" pitchFamily="34" charset="0"/>
                <a:cs typeface="Helvetica" panose="020B0604020202020204" pitchFamily="34" charset="0"/>
              </a:rPr>
              <a:t>eğitim-öğretim</a:t>
            </a:r>
            <a:r>
              <a:rPr lang="tr-TR" sz="2300" dirty="0">
                <a:latin typeface="Helvetica" panose="020B0604020202020204" pitchFamily="34" charset="0"/>
                <a:cs typeface="Helvetica" panose="020B0604020202020204" pitchFamily="34" charset="0"/>
              </a:rPr>
              <a:t>, bilimsel araştırma ve yayın yapan; kendisine birimler bağlanabilen bir yükseköğretim kurumudur.</a:t>
            </a:r>
          </a:p>
          <a:p>
            <a:pPr marL="342900" indent="-342900" algn="just">
              <a:buFont typeface="Wingdings" panose="05000000000000000000" pitchFamily="2" charset="2"/>
              <a:buChar char="q"/>
            </a:pPr>
            <a:r>
              <a:rPr lang="tr-TR" sz="2300" b="1" dirty="0" smtClean="0">
                <a:latin typeface="Helvetica" panose="020B0604020202020204" pitchFamily="34" charset="0"/>
                <a:cs typeface="Helvetica" panose="020B0604020202020204" pitchFamily="34" charset="0"/>
              </a:rPr>
              <a:t>Enstitü</a:t>
            </a:r>
            <a:r>
              <a:rPr lang="tr-TR" sz="2300" dirty="0">
                <a:latin typeface="Helvetica" panose="020B0604020202020204" pitchFamily="34" charset="0"/>
                <a:cs typeface="Helvetica" panose="020B0604020202020204" pitchFamily="34" charset="0"/>
              </a:rPr>
              <a:t>: Üniversitelerde ve fakültelerde birden fazla benzer ve ilgili bilim dallarında </a:t>
            </a:r>
            <a:r>
              <a:rPr lang="tr-TR" sz="2300" b="1" dirty="0">
                <a:latin typeface="Helvetica" panose="020B0604020202020204" pitchFamily="34" charset="0"/>
                <a:cs typeface="Helvetica" panose="020B0604020202020204" pitchFamily="34" charset="0"/>
              </a:rPr>
              <a:t>lisans üstü, </a:t>
            </a:r>
            <a:r>
              <a:rPr lang="tr-TR" sz="2300" b="1" dirty="0" smtClean="0">
                <a:latin typeface="Helvetica" panose="020B0604020202020204" pitchFamily="34" charset="0"/>
                <a:cs typeface="Helvetica" panose="020B0604020202020204" pitchFamily="34" charset="0"/>
              </a:rPr>
              <a:t>eğitim-öğretim</a:t>
            </a:r>
            <a:r>
              <a:rPr lang="tr-TR" sz="2300" dirty="0">
                <a:latin typeface="Helvetica" panose="020B0604020202020204" pitchFamily="34" charset="0"/>
                <a:cs typeface="Helvetica" panose="020B0604020202020204" pitchFamily="34" charset="0"/>
              </a:rPr>
              <a:t>, bilimsel araştırma ve uygulama yapan bir yükseköğretim kurumudur.</a:t>
            </a:r>
          </a:p>
          <a:p>
            <a:pPr marL="342900" indent="-342900" algn="just">
              <a:buFont typeface="Wingdings" panose="05000000000000000000" pitchFamily="2" charset="2"/>
              <a:buChar char="q"/>
            </a:pPr>
            <a:r>
              <a:rPr lang="tr-TR" sz="2300" b="1" dirty="0" smtClean="0">
                <a:latin typeface="Helvetica" panose="020B0604020202020204" pitchFamily="34" charset="0"/>
                <a:cs typeface="Helvetica" panose="020B0604020202020204" pitchFamily="34" charset="0"/>
              </a:rPr>
              <a:t>Yüksekokul</a:t>
            </a:r>
            <a:r>
              <a:rPr lang="tr-TR" sz="2300" dirty="0">
                <a:latin typeface="Helvetica" panose="020B0604020202020204" pitchFamily="34" charset="0"/>
                <a:cs typeface="Helvetica" panose="020B0604020202020204" pitchFamily="34" charset="0"/>
              </a:rPr>
              <a:t>: Belirli bir mesleğe yönelik eğitim öğretime ağırlık veren bir yükseköğretim kurumudur.</a:t>
            </a:r>
          </a:p>
          <a:p>
            <a:pPr marL="342900" indent="-342900" algn="just">
              <a:buFont typeface="Wingdings" panose="05000000000000000000" pitchFamily="2" charset="2"/>
              <a:buChar char="q"/>
            </a:pPr>
            <a:r>
              <a:rPr lang="tr-TR" sz="2300" b="1" dirty="0" smtClean="0">
                <a:latin typeface="Helvetica" panose="020B0604020202020204" pitchFamily="34" charset="0"/>
                <a:cs typeface="Helvetica" panose="020B0604020202020204" pitchFamily="34" charset="0"/>
              </a:rPr>
              <a:t>Konservatuvar</a:t>
            </a:r>
            <a:r>
              <a:rPr lang="tr-TR" sz="2300" dirty="0">
                <a:latin typeface="Helvetica" panose="020B0604020202020204" pitchFamily="34" charset="0"/>
                <a:cs typeface="Helvetica" panose="020B0604020202020204" pitchFamily="34" charset="0"/>
              </a:rPr>
              <a:t>: Müzik ve sahne sanatlarında sanatçı yetiştiren bir yükseköğretim kurumudur.</a:t>
            </a:r>
          </a:p>
          <a:p>
            <a:pPr marL="342900" indent="-342900" algn="just">
              <a:buFont typeface="Wingdings" panose="05000000000000000000" pitchFamily="2" charset="2"/>
              <a:buChar char="q"/>
            </a:pPr>
            <a:r>
              <a:rPr lang="tr-TR" sz="2300" b="1" dirty="0" smtClean="0">
                <a:latin typeface="Helvetica" panose="020B0604020202020204" pitchFamily="34" charset="0"/>
                <a:cs typeface="Helvetica" panose="020B0604020202020204" pitchFamily="34" charset="0"/>
              </a:rPr>
              <a:t>Meslek </a:t>
            </a:r>
            <a:r>
              <a:rPr lang="tr-TR" sz="2300" b="1" dirty="0">
                <a:latin typeface="Helvetica" panose="020B0604020202020204" pitchFamily="34" charset="0"/>
                <a:cs typeface="Helvetica" panose="020B0604020202020204" pitchFamily="34" charset="0"/>
              </a:rPr>
              <a:t>Yüksekokulu</a:t>
            </a:r>
            <a:r>
              <a:rPr lang="tr-TR" sz="2300" dirty="0">
                <a:latin typeface="Helvetica" panose="020B0604020202020204" pitchFamily="34" charset="0"/>
                <a:cs typeface="Helvetica" panose="020B0604020202020204" pitchFamily="34" charset="0"/>
              </a:rPr>
              <a:t>: Belirli mesleklere yönelik nitelikli insan gücü yetiştirmeyi amaçlayan, yılda iki veya üç dönem olmak üzere </a:t>
            </a:r>
            <a:r>
              <a:rPr lang="tr-TR" sz="2300" b="1" dirty="0">
                <a:latin typeface="Helvetica" panose="020B0604020202020204" pitchFamily="34" charset="0"/>
                <a:cs typeface="Helvetica" panose="020B0604020202020204" pitchFamily="34" charset="0"/>
              </a:rPr>
              <a:t>iki yıllık eğitim-öğretim sürdüren</a:t>
            </a:r>
            <a:r>
              <a:rPr lang="tr-TR" sz="2300" dirty="0">
                <a:latin typeface="Helvetica" panose="020B0604020202020204" pitchFamily="34" charset="0"/>
                <a:cs typeface="Helvetica" panose="020B0604020202020204" pitchFamily="34" charset="0"/>
              </a:rPr>
              <a:t>, önlisans derecesi veren bir yükseköğretim kurumudur.</a:t>
            </a:r>
          </a:p>
          <a:p>
            <a:pPr marL="342900" indent="-342900" algn="just">
              <a:buFont typeface="Wingdings" panose="05000000000000000000" pitchFamily="2" charset="2"/>
              <a:buChar char="q"/>
            </a:pPr>
            <a:r>
              <a:rPr lang="tr-TR" sz="2300" b="1" dirty="0" smtClean="0">
                <a:latin typeface="Helvetica" panose="020B0604020202020204" pitchFamily="34" charset="0"/>
                <a:cs typeface="Helvetica" panose="020B0604020202020204" pitchFamily="34" charset="0"/>
              </a:rPr>
              <a:t>Uygulama </a:t>
            </a:r>
            <a:r>
              <a:rPr lang="tr-TR" sz="2300" b="1" dirty="0">
                <a:latin typeface="Helvetica" panose="020B0604020202020204" pitchFamily="34" charset="0"/>
                <a:cs typeface="Helvetica" panose="020B0604020202020204" pitchFamily="34" charset="0"/>
              </a:rPr>
              <a:t>ve Araştırma Merkezi</a:t>
            </a:r>
            <a:r>
              <a:rPr lang="tr-TR" sz="2300" dirty="0">
                <a:latin typeface="Helvetica" panose="020B0604020202020204" pitchFamily="34" charset="0"/>
                <a:cs typeface="Helvetica" panose="020B0604020202020204" pitchFamily="34" charset="0"/>
              </a:rPr>
              <a:t>: Yükseköğretim kurumlarında eğitim öğretimin desteklenmesi amacıyla çeşitli alanların </a:t>
            </a:r>
            <a:r>
              <a:rPr lang="tr-TR" sz="2300" b="1" dirty="0">
                <a:latin typeface="Helvetica" panose="020B0604020202020204" pitchFamily="34" charset="0"/>
                <a:cs typeface="Helvetica" panose="020B0604020202020204" pitchFamily="34" charset="0"/>
              </a:rPr>
              <a:t>uygulama ihtiyacı ve bazı meslek dallarının hazırlık ve destek faaliyetleri için </a:t>
            </a:r>
            <a:r>
              <a:rPr lang="tr-TR" sz="2300" dirty="0" smtClean="0">
                <a:latin typeface="Helvetica" panose="020B0604020202020204" pitchFamily="34" charset="0"/>
                <a:cs typeface="Helvetica" panose="020B0604020202020204" pitchFamily="34" charset="0"/>
              </a:rPr>
              <a:t>eğitim-öğretim</a:t>
            </a:r>
            <a:r>
              <a:rPr lang="tr-TR" sz="2300" dirty="0">
                <a:latin typeface="Helvetica" panose="020B0604020202020204" pitchFamily="34" charset="0"/>
                <a:cs typeface="Helvetica" panose="020B0604020202020204" pitchFamily="34" charset="0"/>
              </a:rPr>
              <a:t>, uygulama ve araştırmaların sürdürüldüğü bir yükseköğretim kurumudur.</a:t>
            </a:r>
          </a:p>
          <a:p>
            <a:pPr algn="ct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364821473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10732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DOKTOR ÖĞRETİM ÜYESİ</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4678204"/>
          </a:xfrm>
          <a:prstGeom prst="rect">
            <a:avLst/>
          </a:prstGeom>
          <a:noFill/>
        </p:spPr>
        <p:txBody>
          <a:bodyPr wrap="square" rtlCol="0">
            <a:spAutoFit/>
          </a:bodyPr>
          <a:lstStyle/>
          <a:p>
            <a:pPr algn="just"/>
            <a:endParaRPr lang="tr-TR" sz="20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Doktor </a:t>
            </a:r>
            <a:r>
              <a:rPr lang="tr-TR" sz="2400" dirty="0">
                <a:latin typeface="Helvetica" panose="020B0604020202020204" pitchFamily="34" charset="0"/>
                <a:cs typeface="Helvetica" panose="020B0604020202020204" pitchFamily="34" charset="0"/>
              </a:rPr>
              <a:t>öğretim üyeliğine atanabilmek için, doktora ile tıpta, diş hekimliğinde, eczacılıkta ve veteriner hekimlikte uzmanlık unvanını veya Üniversitelerarası Kurulun önerisi üzerine Yükseköğretim Kurulunca tespit edilen belli sanat dallarının birinde yeterlik kazanmış olmak gerekir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kurumları, doktor öğretim üyesi kadrosuna atama için Yükseköğretim Kurulunun onayını almak suretiyle, münhasıran bilimsel kaliteyi artırmak amacına yönelik olarak, bilim disiplinleri arasındaki farklılıkları da göz önünde bulundurarak, objektif ve denetlenebilir nitelikte ek koşullar belirleyebilirler.</a:t>
            </a:r>
          </a:p>
          <a:p>
            <a:r>
              <a:rPr lang="tr-TR" sz="2000" dirty="0">
                <a:latin typeface="Helvetica" panose="020B0604020202020204" pitchFamily="34" charset="0"/>
                <a:cs typeface="Helvetica" panose="020B0604020202020204" pitchFamily="34" charset="0"/>
              </a:rPr>
              <a:t>      </a:t>
            </a:r>
            <a:endParaRPr lang="tr-TR" sz="2000" dirty="0" smtClean="0">
              <a:latin typeface="Helvetica" panose="020B0604020202020204" pitchFamily="34" charset="0"/>
              <a:cs typeface="Helvetica" panose="020B0604020202020204" pitchFamily="34" charset="0"/>
            </a:endParaRPr>
          </a:p>
          <a:p>
            <a:endParaRPr lang="tr-TR" dirty="0"/>
          </a:p>
        </p:txBody>
      </p:sp>
    </p:spTree>
    <p:extLst>
      <p:ext uri="{BB962C8B-B14F-4D97-AF65-F5344CB8AC3E}">
        <p14:creationId xmlns:p14="http://schemas.microsoft.com/office/powerpoint/2010/main" val="292540995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grpSp>
        <p:nvGrpSpPr>
          <p:cNvPr id="4" name="Grup 3">
            <a:extLst>
              <a:ext uri="{FF2B5EF4-FFF2-40B4-BE49-F238E27FC236}">
                <a16:creationId xmlns="" xmlns:a16="http://schemas.microsoft.com/office/drawing/2014/main" id="{779077B5-FDAD-BA4E-B873-323420319BB4}"/>
              </a:ext>
            </a:extLst>
          </p:cNvPr>
          <p:cNvGrpSpPr/>
          <p:nvPr/>
        </p:nvGrpSpPr>
        <p:grpSpPr>
          <a:xfrm>
            <a:off x="2" y="-102548"/>
            <a:ext cx="8690385" cy="1209539"/>
            <a:chOff x="2" y="-98716"/>
            <a:chExt cx="8690385" cy="1209539"/>
          </a:xfrm>
        </p:grpSpPr>
        <p:pic>
          <p:nvPicPr>
            <p:cNvPr id="23" name="Resim 22">
              <a:extLst>
                <a:ext uri="{FF2B5EF4-FFF2-40B4-BE49-F238E27FC236}">
                  <a16:creationId xmlns="" xmlns:a16="http://schemas.microsoft.com/office/drawing/2014/main" id="{17B64CAC-008E-554E-9E55-5DBC68F7BF67}"/>
                </a:ext>
              </a:extLst>
            </p:cNvPr>
            <p:cNvPicPr>
              <a:picLocks noChangeAspect="1"/>
            </p:cNvPicPr>
            <p:nvPr/>
          </p:nvPicPr>
          <p:blipFill>
            <a:blip r:embed="rId3"/>
            <a:srcRect/>
            <a:stretch/>
          </p:blipFill>
          <p:spPr>
            <a:xfrm>
              <a:off x="2" y="-98716"/>
              <a:ext cx="8690385" cy="1209539"/>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55795"/>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DOÇENTLİK VE ATAMA</a:t>
              </a:r>
              <a:endParaRPr lang="tr-TR" sz="2400" dirty="0"/>
            </a:p>
          </p:txBody>
        </p:sp>
      </p:gr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5401479"/>
          </a:xfrm>
          <a:prstGeom prst="rect">
            <a:avLst/>
          </a:prstGeom>
          <a:noFill/>
        </p:spPr>
        <p:txBody>
          <a:bodyPr wrap="square" rtlCol="0">
            <a:spAutoFit/>
          </a:bodyPr>
          <a:lstStyle/>
          <a:p>
            <a:pPr algn="just"/>
            <a:r>
              <a:rPr lang="tr-TR" sz="2300" dirty="0">
                <a:latin typeface="Helvetica" panose="020B0604020202020204" pitchFamily="34" charset="0"/>
                <a:cs typeface="Helvetica" panose="020B0604020202020204" pitchFamily="34" charset="0"/>
              </a:rPr>
              <a:t>Doçentlik başvuruları, Üniversitelerarası Kurulca belirlenen takvime göre yılda en az iki kez yapılır. Doçentlik başvuruları için aşağıdaki şartlar aranır:</a:t>
            </a:r>
            <a:r>
              <a:rPr lang="tr-TR" sz="2300" i="1" dirty="0">
                <a:latin typeface="Helvetica" panose="020B0604020202020204" pitchFamily="34" charset="0"/>
                <a:cs typeface="Helvetica" panose="020B0604020202020204" pitchFamily="34" charset="0"/>
              </a:rPr>
              <a:t> </a:t>
            </a:r>
            <a:endParaRPr lang="tr-TR" sz="2300" i="1" baseline="30000" dirty="0">
              <a:latin typeface="Helvetica" panose="020B0604020202020204" pitchFamily="34" charset="0"/>
              <a:cs typeface="Helvetica" panose="020B0604020202020204" pitchFamily="34" charset="0"/>
            </a:endParaRPr>
          </a:p>
          <a:p>
            <a:pPr algn="just"/>
            <a:endParaRPr lang="tr-TR" sz="23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Bir </a:t>
            </a:r>
            <a:r>
              <a:rPr lang="tr-TR" sz="2300" dirty="0">
                <a:latin typeface="Helvetica" panose="020B0604020202020204" pitchFamily="34" charset="0"/>
                <a:cs typeface="Helvetica" panose="020B0604020202020204" pitchFamily="34" charset="0"/>
              </a:rPr>
              <a:t>lisans diploması aldıktan sonra, doktora ile tıpta, diş hekimliğinde, eczacılıkta ve veteriner hekimlikte uzmanlık unvanını veya Üniversitelerarası Kurulun önerisi üzerine Yükseköğretim Kurulunca tespit edilen belli sanat dallarının birinde yeterlik kazanmış olmak.</a:t>
            </a: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Yükseköğretim </a:t>
            </a:r>
            <a:r>
              <a:rPr lang="tr-TR" sz="2300" dirty="0">
                <a:latin typeface="Helvetica" panose="020B0604020202020204" pitchFamily="34" charset="0"/>
                <a:cs typeface="Helvetica" panose="020B0604020202020204" pitchFamily="34" charset="0"/>
              </a:rPr>
              <a:t>Kurulu tarafından belirlenen merkezî bir yabancı dil sınavından en az elli beş puan veya uluslararası geçerliliği Yükseköğretim Kurulu tarafından kabul edilen bir yabancı dil sınavından buna denk bir puan almış olmak; doçentlik bilim alanının belli bir yabancı dille ilgili olması halinde ise bu sınavı başka bir yabancı dilde vermek.</a:t>
            </a: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Üniversitelerarası </a:t>
            </a:r>
            <a:r>
              <a:rPr lang="tr-TR" sz="2300" dirty="0">
                <a:latin typeface="Helvetica" panose="020B0604020202020204" pitchFamily="34" charset="0"/>
                <a:cs typeface="Helvetica" panose="020B0604020202020204" pitchFamily="34" charset="0"/>
              </a:rPr>
              <a:t>Kurulun görüşü üzerine Yükseköğretim Kurulu tarafından her bir bilim veya sanat disiplininin özellikleri dikkate alınarak belirlenecek yeterli sayı ve nitelikte özgün bilimsel yayın ve çalışmalar yapmak</a:t>
            </a:r>
            <a:r>
              <a:rPr lang="tr-TR" sz="2300" dirty="0" smtClean="0">
                <a:latin typeface="Helvetica" panose="020B0604020202020204" pitchFamily="34" charset="0"/>
                <a:cs typeface="Helvetica" panose="020B0604020202020204" pitchFamily="34" charset="0"/>
              </a:rPr>
              <a:t>.</a:t>
            </a:r>
            <a:endParaRPr lang="tr-TR" sz="23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14746937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5962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DOÇENTLİK VE ATAMA</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4893647"/>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Üniversitelerarası </a:t>
            </a:r>
            <a:r>
              <a:rPr lang="tr-TR" sz="2400" dirty="0">
                <a:latin typeface="Helvetica" panose="020B0604020202020204" pitchFamily="34" charset="0"/>
                <a:cs typeface="Helvetica" panose="020B0604020202020204" pitchFamily="34" charset="0"/>
              </a:rPr>
              <a:t>Kurul, adayın başvurduğu bilim veya sanat dalından beş kişilik bir jüri ve bu jüri için iki yedek üye tespit eder. İlgili bilim veya sanat dalında yeterli öğretim üyesinin bulunmaması halinde, jüri üç üye ile teşkil edilebilir</a:t>
            </a:r>
            <a:r>
              <a:rPr lang="tr-TR" sz="2400"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Doçentlik sınav jürisinde yer alan asıl ve yedek üyeler, adayın yayın ve çalışmalarını değerlendirerek hazırladıkları ayrıntılı ve gerekçeli kişisel raporlarını Üniversitelerarası Kurula gönderirler. Asıl üyelerin hukuken geçerli bir mazerete dayalı olarak raporunu verememesi halinde, yedek üyelerin raporları, sırasına göre değerlendirmeye esas alınır.  </a:t>
            </a:r>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Jüri </a:t>
            </a:r>
            <a:r>
              <a:rPr lang="tr-TR" sz="2400" dirty="0">
                <a:latin typeface="Helvetica" panose="020B0604020202020204" pitchFamily="34" charset="0"/>
                <a:cs typeface="Helvetica" panose="020B0604020202020204" pitchFamily="34" charset="0"/>
              </a:rPr>
              <a:t>üyelikleri, jüri, değerlendirmeye esas alınan raporlar ve başvuru sonucu ilgililere elektronik ortamda erişime açılır ve bu bilgiler, erişime açıldığı tarihi izleyen beşinci gün ilgililere tebliğ edilmiş sayılır.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Üniversitelerarası </a:t>
            </a:r>
            <a:r>
              <a:rPr lang="tr-TR" sz="2400" dirty="0">
                <a:latin typeface="Helvetica" panose="020B0604020202020204" pitchFamily="34" charset="0"/>
                <a:cs typeface="Helvetica" panose="020B0604020202020204" pitchFamily="34" charset="0"/>
              </a:rPr>
              <a:t>Kurulca yeterli yayın ve çalışmaya sahip olduğuna karar verilen adaya doçentlik unvanı verilir</a:t>
            </a:r>
            <a:r>
              <a:rPr lang="tr-TR" sz="2400" dirty="0" smtClean="0">
                <a:latin typeface="Helvetica" panose="020B0604020202020204" pitchFamily="34" charset="0"/>
                <a:cs typeface="Helvetica" panose="020B0604020202020204" pitchFamily="34" charset="0"/>
              </a:rPr>
              <a:t>.</a:t>
            </a:r>
          </a:p>
        </p:txBody>
      </p:sp>
    </p:spTree>
    <p:extLst>
      <p:ext uri="{BB962C8B-B14F-4D97-AF65-F5344CB8AC3E}">
        <p14:creationId xmlns:p14="http://schemas.microsoft.com/office/powerpoint/2010/main" val="36452212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5962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DOÇENTLİK VE ATAMA</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261965"/>
            <a:ext cx="11579629" cy="6540252"/>
          </a:xfrm>
          <a:prstGeom prst="rect">
            <a:avLst/>
          </a:prstGeom>
          <a:noFill/>
        </p:spPr>
        <p:txBody>
          <a:bodyPr wrap="square" rtlCol="0">
            <a:spAutoFit/>
          </a:bodyPr>
          <a:lstStyle/>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Yükseköğretim </a:t>
            </a:r>
            <a:r>
              <a:rPr lang="tr-TR" sz="2300" dirty="0">
                <a:latin typeface="Helvetica" panose="020B0604020202020204" pitchFamily="34" charset="0"/>
                <a:cs typeface="Helvetica" panose="020B0604020202020204" pitchFamily="34" charset="0"/>
              </a:rPr>
              <a:t>kurumları, doçent kadrosuna atama için, doçentlik unvanına sahip olmanın yanında Yükseköğretim Kurulunun onayını almak suretiyle, münhasıran bilimsel kaliteyi artırmak amacına yönelik olarak, bilim veya sanat disiplinleri arasındaki farklılıkları da göz önünde bulundurarak, objektif ve denetlenebilir nitelikte ek koşullar belirleyebilirler. Yükseköğretim kurumlarının belirlediği ek koşullar arasında sözlü sınavın yer alması halinde bu sınav Üniversitelerarası Kurul tarafından oluşturulacak jürilerce yapılır.   </a:t>
            </a: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Doçentlik </a:t>
            </a:r>
            <a:r>
              <a:rPr lang="tr-TR" sz="2300" dirty="0">
                <a:latin typeface="Helvetica" panose="020B0604020202020204" pitchFamily="34" charset="0"/>
                <a:cs typeface="Helvetica" panose="020B0604020202020204" pitchFamily="34" charset="0"/>
              </a:rPr>
              <a:t>unvanına sahip olanlar yükseköğretim kurumları tarafından ilan edilen doçent kadrolarına başvurur. Doçent kadrosuna başvuran adayların durumlarını incelemek üzere rektör tarafından, varsa biri ilgili birim yöneticisi, en az biri de o üniversite dışından olmak üzere üç profesör tespit edilir. Bu profesörler her aday için ayrı ayrı olmak üzere birer rapor yazarlar ve kadroya atanacak birden fazla aday varsa tercihlerini bildirirler. Üniversite veya yüksek teknoloji enstitüsü yönetim kurulunun bu raporları göz önünde tutarak alacağı karar üzerine, rektör atamayı yapar.</a:t>
            </a:r>
          </a:p>
          <a:p>
            <a:endParaRPr lang="tr-TR" sz="2000" dirty="0">
              <a:latin typeface="Helvetica" panose="020B0604020202020204" pitchFamily="34" charset="0"/>
              <a:cs typeface="Helvetica" panose="020B0604020202020204" pitchFamily="34" charset="0"/>
            </a:endParaRPr>
          </a:p>
          <a:p>
            <a:endParaRPr lang="tr-TR" dirty="0"/>
          </a:p>
          <a:p>
            <a:r>
              <a:rPr lang="tr-TR" dirty="0"/>
              <a:t>      </a:t>
            </a:r>
            <a:endParaRPr lang="tr-TR" dirty="0" smtClean="0"/>
          </a:p>
          <a:p>
            <a:endParaRPr lang="tr-TR" dirty="0"/>
          </a:p>
        </p:txBody>
      </p:sp>
    </p:spTree>
    <p:extLst>
      <p:ext uri="{BB962C8B-B14F-4D97-AF65-F5344CB8AC3E}">
        <p14:creationId xmlns:p14="http://schemas.microsoft.com/office/powerpoint/2010/main" val="342010851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5962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PROFESÖRLÜĞE YÜKSELTİLME</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020896"/>
            <a:ext cx="11579629" cy="6771084"/>
          </a:xfrm>
          <a:prstGeom prst="rect">
            <a:avLst/>
          </a:prstGeom>
          <a:noFill/>
        </p:spPr>
        <p:txBody>
          <a:bodyPr wrap="square" rtlCol="0">
            <a:spAutoFit/>
          </a:bodyPr>
          <a:lstStyle/>
          <a:p>
            <a:pPr algn="just"/>
            <a:r>
              <a:rPr lang="tr-TR" sz="2400" dirty="0">
                <a:latin typeface="Helvetica" panose="020B0604020202020204" pitchFamily="34" charset="0"/>
                <a:cs typeface="Helvetica" panose="020B0604020202020204" pitchFamily="34" charset="0"/>
              </a:rPr>
              <a:t>Profesörlüğe yükseltilerek atamada</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algn="just"/>
            <a:r>
              <a:rPr lang="tr-TR" sz="2400" dirty="0" smtClean="0">
                <a:latin typeface="Helvetica" panose="020B0604020202020204" pitchFamily="34" charset="0"/>
                <a:cs typeface="Helvetica" panose="020B0604020202020204" pitchFamily="34" charset="0"/>
              </a:rPr>
              <a:t>1</a:t>
            </a:r>
            <a:r>
              <a:rPr lang="tr-TR" sz="2400" dirty="0">
                <a:latin typeface="Helvetica" panose="020B0604020202020204" pitchFamily="34" charset="0"/>
                <a:cs typeface="Helvetica" panose="020B0604020202020204" pitchFamily="34" charset="0"/>
              </a:rPr>
              <a:t>) Doçentlik unvanını aldıktan sonra en az beş yıl süreyle, açık bulunan profesörlük kadrosu ile ilgili bilim alanında çalışmış olmak,</a:t>
            </a:r>
          </a:p>
          <a:p>
            <a:pPr algn="just"/>
            <a:r>
              <a:rPr lang="tr-TR" sz="2400" dirty="0" smtClean="0">
                <a:latin typeface="Helvetica" panose="020B0604020202020204" pitchFamily="34" charset="0"/>
                <a:cs typeface="Helvetica" panose="020B0604020202020204" pitchFamily="34" charset="0"/>
              </a:rPr>
              <a:t>2</a:t>
            </a:r>
            <a:r>
              <a:rPr lang="tr-TR" sz="2400" dirty="0">
                <a:latin typeface="Helvetica" panose="020B0604020202020204" pitchFamily="34" charset="0"/>
                <a:cs typeface="Helvetica" panose="020B0604020202020204" pitchFamily="34" charset="0"/>
              </a:rPr>
              <a:t>) Doçentlik unvanını aldıktan sonra, ilgili bilim alanında özgün yayınlar veya çalışmalar yapmış </a:t>
            </a:r>
            <a:r>
              <a:rPr lang="tr-TR" sz="2400" dirty="0" smtClean="0">
                <a:latin typeface="Helvetica" panose="020B0604020202020204" pitchFamily="34" charset="0"/>
                <a:cs typeface="Helvetica" panose="020B0604020202020204" pitchFamily="34" charset="0"/>
              </a:rPr>
              <a:t>olmak</a:t>
            </a:r>
            <a:r>
              <a:rPr lang="tr-TR" sz="2400" dirty="0">
                <a:latin typeface="Helvetica" panose="020B0604020202020204" pitchFamily="34" charset="0"/>
                <a:cs typeface="Helvetica" panose="020B0604020202020204" pitchFamily="34" charset="0"/>
              </a:rPr>
              <a:t> </a:t>
            </a:r>
            <a:r>
              <a:rPr lang="tr-TR" sz="2400" dirty="0" smtClean="0">
                <a:latin typeface="Helvetica" panose="020B0604020202020204" pitchFamily="34" charset="0"/>
                <a:cs typeface="Helvetica" panose="020B0604020202020204" pitchFamily="34" charset="0"/>
              </a:rPr>
              <a:t>gerekir. </a:t>
            </a:r>
          </a:p>
          <a:p>
            <a:pPr algn="just"/>
            <a:endParaRPr lang="tr-TR" sz="2400" dirty="0" smtClean="0">
              <a:latin typeface="Helvetica" panose="020B0604020202020204" pitchFamily="34" charset="0"/>
              <a:cs typeface="Helvetica" panose="020B0604020202020204" pitchFamily="34" charset="0"/>
            </a:endParaRPr>
          </a:p>
          <a:p>
            <a:pPr algn="just"/>
            <a:r>
              <a:rPr lang="tr-TR" sz="2400" dirty="0" smtClean="0">
                <a:latin typeface="Helvetica" panose="020B0604020202020204" pitchFamily="34" charset="0"/>
                <a:cs typeface="Helvetica" panose="020B0604020202020204" pitchFamily="34" charset="0"/>
              </a:rPr>
              <a:t>Yukarıdaki </a:t>
            </a:r>
            <a:r>
              <a:rPr lang="tr-TR" sz="2400" dirty="0">
                <a:latin typeface="Helvetica" panose="020B0604020202020204" pitchFamily="34" charset="0"/>
                <a:cs typeface="Helvetica" panose="020B0604020202020204" pitchFamily="34" charset="0"/>
              </a:rPr>
              <a:t>(2) numaralı bentteki yayınlardan biri, başvuru dosyasında başlıca araştırma eseri olarak belirtilir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algn="just"/>
            <a:r>
              <a:rPr lang="tr-TR" sz="2400" dirty="0">
                <a:latin typeface="Helvetica" panose="020B0604020202020204" pitchFamily="34" charset="0"/>
                <a:cs typeface="Helvetica" panose="020B0604020202020204" pitchFamily="34" charset="0"/>
              </a:rPr>
              <a:t>Üniversiteler, profesörlüğe yükseltilerek atama için aranan bu asgari koşulların yanında, Yükseköğretim Kurulunun onayını almak suretiyle, münhasıran bilimsel kaliteyi artırmak amacına yönelik olarak, bilim disiplinleri arasındaki farklılıkları da göz önünde bulundurarak, objektif ve denetlenebilir nitelikte ek koşullar belirleyebilirler.</a:t>
            </a:r>
          </a:p>
          <a:p>
            <a:endParaRPr lang="tr-TR" sz="2000" dirty="0">
              <a:latin typeface="Helvetica" panose="020B0604020202020204" pitchFamily="34" charset="0"/>
              <a:cs typeface="Helvetica" panose="020B0604020202020204" pitchFamily="34" charset="0"/>
            </a:endParaRPr>
          </a:p>
          <a:p>
            <a:endParaRPr lang="tr-TR" dirty="0"/>
          </a:p>
          <a:p>
            <a:r>
              <a:rPr lang="tr-TR" dirty="0"/>
              <a:t>      </a:t>
            </a:r>
            <a:endParaRPr lang="tr-TR" dirty="0" smtClean="0"/>
          </a:p>
          <a:p>
            <a:endParaRPr lang="tr-TR" dirty="0"/>
          </a:p>
        </p:txBody>
      </p:sp>
    </p:spTree>
    <p:extLst>
      <p:ext uri="{BB962C8B-B14F-4D97-AF65-F5344CB8AC3E}">
        <p14:creationId xmlns:p14="http://schemas.microsoft.com/office/powerpoint/2010/main" val="224511026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5962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PROFESÖRLÜĞE YÜKSELTİLME</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020896"/>
            <a:ext cx="11579629" cy="6524863"/>
          </a:xfrm>
          <a:prstGeom prst="rect">
            <a:avLst/>
          </a:prstGeom>
          <a:noFill/>
        </p:spPr>
        <p:txBody>
          <a:bodyPr wrap="square" rtlCol="0">
            <a:spAutoFit/>
          </a:bodyPr>
          <a:lstStyle/>
          <a:p>
            <a:pPr algn="just"/>
            <a:r>
              <a:rPr lang="tr-TR" sz="2400" dirty="0" smtClean="0">
                <a:latin typeface="Helvetica" panose="020B0604020202020204" pitchFamily="34" charset="0"/>
                <a:cs typeface="Helvetica" panose="020B0604020202020204" pitchFamily="34" charset="0"/>
              </a:rPr>
              <a:t>Profesörlüğe </a:t>
            </a:r>
            <a:r>
              <a:rPr lang="tr-TR" sz="2400" dirty="0">
                <a:latin typeface="Helvetica" panose="020B0604020202020204" pitchFamily="34" charset="0"/>
                <a:cs typeface="Helvetica" panose="020B0604020202020204" pitchFamily="34" charset="0"/>
              </a:rPr>
              <a:t>yükseltilerek atama yapılabilmesi için:</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Üniversitelerde </a:t>
            </a:r>
            <a:r>
              <a:rPr lang="tr-TR" sz="2400" dirty="0">
                <a:latin typeface="Helvetica" panose="020B0604020202020204" pitchFamily="34" charset="0"/>
                <a:cs typeface="Helvetica" panose="020B0604020202020204" pitchFamily="34" charset="0"/>
              </a:rPr>
              <a:t>veya yüksek teknoloji enstitülerinde atama yapılacak olan profesörlük kadroları, rektörlük tarafından ilan edilir.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Profesörlük </a:t>
            </a:r>
            <a:r>
              <a:rPr lang="tr-TR" sz="2400" dirty="0">
                <a:latin typeface="Helvetica" panose="020B0604020202020204" pitchFamily="34" charset="0"/>
                <a:cs typeface="Helvetica" panose="020B0604020202020204" pitchFamily="34" charset="0"/>
              </a:rPr>
              <a:t>kadrosuna başvuran adayların durumlarını ve bilimsel niteliklerini tespit etmek için üniversite veya yüksek teknoloji enstitüsü yönetim kurulunca en az üçü başka üniversitelerden veya yüksek teknoloji enstitülerinden olmak üzere ilan edilen kadronun bilim alanıyla ilgili beş profesör seçilir. Bu profesörler her aday için ayrı ayrı olmak üzere birer rapor yazarlar ve kadroya atanacak birden fazla aday varsa tercihlerini bildirirler. Üniversite veya yüksek teknoloji enstitüsü yönetim kurulunun bu raporları göz önünde tutarak alacağı karar üzerine, rektör atamayı yapar.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Profesörlüğe </a:t>
            </a:r>
            <a:r>
              <a:rPr lang="tr-TR" sz="2400" dirty="0">
                <a:latin typeface="Helvetica" panose="020B0604020202020204" pitchFamily="34" charset="0"/>
                <a:cs typeface="Helvetica" panose="020B0604020202020204" pitchFamily="34" charset="0"/>
              </a:rPr>
              <a:t>yükseltilerek atanan kişi, bir başka yükseköğretim kurumunda veya bir başka bilim dalında boş bulunan profesörlük kadrosuna, </a:t>
            </a:r>
            <a:r>
              <a:rPr lang="tr-TR" sz="2400" dirty="0" smtClean="0">
                <a:latin typeface="Helvetica" panose="020B0604020202020204" pitchFamily="34" charset="0"/>
                <a:cs typeface="Helvetica" panose="020B0604020202020204" pitchFamily="34" charset="0"/>
              </a:rPr>
              <a:t>yukarıda </a:t>
            </a:r>
            <a:r>
              <a:rPr lang="tr-TR" sz="2400" dirty="0">
                <a:latin typeface="Helvetica" panose="020B0604020202020204" pitchFamily="34" charset="0"/>
                <a:cs typeface="Helvetica" panose="020B0604020202020204" pitchFamily="34" charset="0"/>
              </a:rPr>
              <a:t>belirtilen esas ve usullere uygun olarak atanabilir.</a:t>
            </a:r>
          </a:p>
          <a:p>
            <a:pPr algn="just"/>
            <a:endParaRPr lang="tr-TR" sz="2800" dirty="0">
              <a:latin typeface="Helvetica" panose="020B0604020202020204" pitchFamily="34" charset="0"/>
              <a:cs typeface="Helvetica" panose="020B0604020202020204" pitchFamily="34" charset="0"/>
            </a:endParaRPr>
          </a:p>
          <a:p>
            <a:endParaRPr lang="tr-TR" dirty="0"/>
          </a:p>
          <a:p>
            <a:r>
              <a:rPr lang="tr-TR" dirty="0"/>
              <a:t>      </a:t>
            </a:r>
            <a:endParaRPr lang="tr-TR" dirty="0" smtClean="0"/>
          </a:p>
          <a:p>
            <a:endParaRPr lang="tr-TR" dirty="0"/>
          </a:p>
        </p:txBody>
      </p:sp>
    </p:spTree>
    <p:extLst>
      <p:ext uri="{BB962C8B-B14F-4D97-AF65-F5344CB8AC3E}">
        <p14:creationId xmlns:p14="http://schemas.microsoft.com/office/powerpoint/2010/main" val="330403712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59627"/>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YABANCI ÜLKELERDE ALINAN</a:t>
            </a:r>
          </a:p>
          <a:p>
            <a:r>
              <a:rPr lang="tr-TR" sz="2400" b="1" dirty="0" smtClean="0">
                <a:solidFill>
                  <a:schemeClr val="accent1">
                    <a:lumMod val="50000"/>
                  </a:schemeClr>
                </a:solidFill>
                <a:latin typeface="Helvetica" pitchFamily="34" charset="0"/>
              </a:rPr>
              <a:t>UNVANLAR</a:t>
            </a:r>
            <a:endParaRPr lang="tr-TR" sz="2400" dirty="0"/>
          </a:p>
        </p:txBody>
      </p:sp>
      <p:sp>
        <p:nvSpPr>
          <p:cNvPr id="14" name="Rectangle 3"/>
          <p:cNvSpPr txBox="1">
            <a:spLocks noChangeArrowheads="1"/>
          </p:cNvSpPr>
          <p:nvPr/>
        </p:nvSpPr>
        <p:spPr bwMode="auto">
          <a:xfrm>
            <a:off x="555281" y="1235752"/>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65159" y="1020896"/>
            <a:ext cx="11579629" cy="6771084"/>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Doktora veya tıpta uzmanlık unvanını kazandıktan veya sanat dallarında belirli süre çalıştıktan sonra yabancı ülkelerde doçentlik unvanını veya yetkisini almış olanlardan, en az iki yıl bu unvan ve yetki ile yabancı ülkelerdeki öğretim ve araştırma kurumlarında çalışmış olanların bu unvanlarının Türkiye'de geçerli sayılması Üniversitelerarası Kurul kararıyla olur. Bunun için başvuran adayın çalıştığı yabancı ülkelerdeki yükseköğretim </a:t>
            </a:r>
            <a:r>
              <a:rPr lang="tr-TR" sz="2400" dirty="0" smtClean="0">
                <a:latin typeface="Helvetica" panose="020B0604020202020204" pitchFamily="34" charset="0"/>
                <a:cs typeface="Helvetica" panose="020B0604020202020204" pitchFamily="34" charset="0"/>
              </a:rPr>
              <a:t>kurumunun, Türk </a:t>
            </a:r>
            <a:r>
              <a:rPr lang="tr-TR" sz="2400" dirty="0">
                <a:latin typeface="Helvetica" panose="020B0604020202020204" pitchFamily="34" charset="0"/>
                <a:cs typeface="Helvetica" panose="020B0604020202020204" pitchFamily="34" charset="0"/>
              </a:rPr>
              <a:t>yükseköğretim kurumu düzeyinde olduğunun Üniversitelerarası Kurulca belirlenmesi gerekir.</a:t>
            </a:r>
          </a:p>
          <a:p>
            <a:pPr algn="just"/>
            <a:r>
              <a:rPr lang="tr-TR" sz="2400" dirty="0">
                <a:latin typeface="Helvetica" panose="020B0604020202020204" pitchFamily="34" charset="0"/>
                <a:cs typeface="Helvetica" panose="020B0604020202020204" pitchFamily="34" charset="0"/>
              </a:rPr>
              <a:t>             </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Doktora </a:t>
            </a:r>
            <a:r>
              <a:rPr lang="tr-TR" sz="2400" dirty="0">
                <a:latin typeface="Helvetica" panose="020B0604020202020204" pitchFamily="34" charset="0"/>
                <a:cs typeface="Helvetica" panose="020B0604020202020204" pitchFamily="34" charset="0"/>
              </a:rPr>
              <a:t>veya tıpta uzmanlık unvanını kazandıktan veya sanat dallarında belirli süre çalıştıktan sonra yabancı ülkelerde profesörlük unvanını veya yetkisini almış olanlardan en az iki yıl bu unvan ve yetki ile yabancı ülkelerde öğretim ve araştırma kurumlarında çalışmış olanların bu unvanlarının Türkiye'de geçerli sayılması Üniversitelerarası Kurul kararıyla olur. Bunun için başvuran adayın çalıştığı yabancı ülkelerdeki yükseköğretim kurumunun, Türk yükseköğretim kurumu düzeyinde olduğunun Üniversitelerarası Kurulca belirlenmesi gerekir.</a:t>
            </a:r>
          </a:p>
          <a:p>
            <a:endParaRPr lang="tr-TR" sz="2000" dirty="0">
              <a:latin typeface="Helvetica" panose="020B0604020202020204" pitchFamily="34" charset="0"/>
              <a:cs typeface="Helvetica" panose="020B0604020202020204" pitchFamily="34" charset="0"/>
            </a:endParaRPr>
          </a:p>
          <a:p>
            <a:endParaRPr lang="tr-TR" dirty="0"/>
          </a:p>
          <a:p>
            <a:r>
              <a:rPr lang="tr-TR" dirty="0"/>
              <a:t>      </a:t>
            </a:r>
            <a:endParaRPr lang="tr-TR" dirty="0" smtClean="0"/>
          </a:p>
          <a:p>
            <a:endParaRPr lang="tr-TR" dirty="0"/>
          </a:p>
        </p:txBody>
      </p:sp>
    </p:spTree>
    <p:extLst>
      <p:ext uri="{BB962C8B-B14F-4D97-AF65-F5344CB8AC3E}">
        <p14:creationId xmlns:p14="http://schemas.microsoft.com/office/powerpoint/2010/main" val="28886755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054042" y="77104"/>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UNVANLARIN KORUNMASI</a:t>
            </a:r>
            <a:endParaRPr lang="tr-TR" sz="2400" dirty="0"/>
          </a:p>
        </p:txBody>
      </p:sp>
      <p:sp>
        <p:nvSpPr>
          <p:cNvPr id="14" name="Rectangle 3"/>
          <p:cNvSpPr txBox="1">
            <a:spLocks noChangeArrowheads="1"/>
          </p:cNvSpPr>
          <p:nvPr/>
        </p:nvSpPr>
        <p:spPr bwMode="auto">
          <a:xfrm>
            <a:off x="274321" y="1235752"/>
            <a:ext cx="11362402"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342900" indent="-342900" algn="just">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Öğretim üyeleri, bu kanunda yazılı hükümler dışında kazanmış oldukları akademik unvanlardan yoksun bırakılamazlar.</a:t>
            </a:r>
          </a:p>
          <a:p>
            <a:pPr algn="just"/>
            <a:endParaRPr lang="tr-TR" sz="28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Başka bir işe geçmek, emekli olmak veya çekilmek ya da işten çekilmiş sayılmak yoluyla öğretim görevinden ayrılanlar, akademik unvanlarını taşıyabilirler. Ancak profesörlük, doçentlik veya doktor öğretim üyesi unvanlarını kazananlar her unvan dönemi içinde yükseköğretim kurumlarında fiilen iki yıl görev yapmadıkları takdirde yükseköğretim kurumları dışındaki çalışmalarında bu unvanı kullanamazlar.</a:t>
            </a:r>
          </a:p>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334003939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627620" y="5478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EMEKLİLİK</a:t>
            </a:r>
            <a:endParaRPr lang="tr-TR" sz="2400" dirty="0"/>
          </a:p>
        </p:txBody>
      </p:sp>
      <p:sp>
        <p:nvSpPr>
          <p:cNvPr id="14" name="Rectangle 3"/>
          <p:cNvSpPr txBox="1">
            <a:spLocks noChangeArrowheads="1"/>
          </p:cNvSpPr>
          <p:nvPr/>
        </p:nvSpPr>
        <p:spPr bwMode="auto">
          <a:xfrm>
            <a:off x="306186" y="9777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6" y="1130672"/>
            <a:ext cx="11579629" cy="5816977"/>
          </a:xfrm>
          <a:prstGeom prst="rect">
            <a:avLst/>
          </a:prstGeom>
          <a:noFill/>
        </p:spPr>
        <p:txBody>
          <a:bodyPr wrap="square" rtlCol="0">
            <a:spAutoFit/>
          </a:bodyPr>
          <a:lstStyle/>
          <a:p>
            <a:pPr marL="457200" indent="-457200">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Öğretim üyelerinin görevleri ile ilişkilerinin kesilmesini gerektiren </a:t>
            </a:r>
            <a:r>
              <a:rPr lang="tr-TR" sz="2800" b="1" dirty="0">
                <a:latin typeface="Helvetica" panose="020B0604020202020204" pitchFamily="34" charset="0"/>
                <a:cs typeface="Helvetica" panose="020B0604020202020204" pitchFamily="34" charset="0"/>
              </a:rPr>
              <a:t>yaş haddi 67 yaşını doldurdukları tarihtir</a:t>
            </a:r>
            <a:r>
              <a:rPr lang="tr-TR" sz="2800" b="1" dirty="0" smtClean="0">
                <a:latin typeface="Helvetica" panose="020B0604020202020204" pitchFamily="34" charset="0"/>
                <a:cs typeface="Helvetica" panose="020B0604020202020204" pitchFamily="34" charset="0"/>
              </a:rPr>
              <a:t>.</a:t>
            </a:r>
          </a:p>
          <a:p>
            <a:endParaRPr lang="tr-TR" sz="2800" b="1" dirty="0">
              <a:latin typeface="Helvetica" panose="020B0604020202020204" pitchFamily="34" charset="0"/>
              <a:cs typeface="Helvetica" panose="020B0604020202020204" pitchFamily="34" charset="0"/>
            </a:endParaRPr>
          </a:p>
          <a:p>
            <a:pPr marL="457200" indent="-4572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Geçici </a:t>
            </a:r>
            <a:r>
              <a:rPr lang="tr-TR" sz="2800" dirty="0">
                <a:latin typeface="Helvetica" panose="020B0604020202020204" pitchFamily="34" charset="0"/>
                <a:cs typeface="Helvetica" panose="020B0604020202020204" pitchFamily="34" charset="0"/>
              </a:rPr>
              <a:t>55 inci maddenin ikinci fıkrası hükmü saklı kalmak kaydıyla, yaş haddini dolduracakları tarihten önce başvurmuş olup sözleşme tarihi itibarıyla öğretim üyesi kadrolarında bulunanlardan yükseköğretim kurumlarınca belirlenen bölüm ve programlarda görevlerinde kalmalarında fayda görülenler, yükseköğretim kurumunun teklifi ve Yükseköğretim Kurulunun onayı ile emeklilik yaş hadlerini doldurdukları tarihten itibaren, </a:t>
            </a:r>
            <a:r>
              <a:rPr lang="tr-TR" sz="2800" b="1" dirty="0">
                <a:latin typeface="Helvetica" panose="020B0604020202020204" pitchFamily="34" charset="0"/>
                <a:cs typeface="Helvetica" panose="020B0604020202020204" pitchFamily="34" charset="0"/>
              </a:rPr>
              <a:t>yetmiş beş yaşını geçmemek üzere emeklilik veya yaşlılık aylığı bağlanıncaya kadar birer yıllık sürelerle sözleşmeli olarak </a:t>
            </a:r>
            <a:r>
              <a:rPr lang="tr-TR" sz="2800" b="1" dirty="0" smtClean="0">
                <a:latin typeface="Helvetica" panose="020B0604020202020204" pitchFamily="34" charset="0"/>
                <a:cs typeface="Helvetica" panose="020B0604020202020204" pitchFamily="34" charset="0"/>
              </a:rPr>
              <a:t>çalıştırılabilirler.</a:t>
            </a:r>
            <a:endParaRPr lang="tr-TR" sz="2400" b="1" dirty="0"/>
          </a:p>
          <a:p>
            <a:r>
              <a:rPr lang="tr-TR" dirty="0"/>
              <a:t>      </a:t>
            </a:r>
            <a:endParaRPr lang="tr-TR" dirty="0" smtClean="0"/>
          </a:p>
          <a:p>
            <a:endParaRPr lang="tr-TR" dirty="0"/>
          </a:p>
        </p:txBody>
      </p:sp>
    </p:spTree>
    <p:extLst>
      <p:ext uri="{BB962C8B-B14F-4D97-AF65-F5344CB8AC3E}">
        <p14:creationId xmlns:p14="http://schemas.microsoft.com/office/powerpoint/2010/main" val="14754482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627620" y="5478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ÖĞRETİM GÖREVLİLERİ</a:t>
            </a:r>
            <a:endParaRPr lang="tr-TR" sz="2400" dirty="0"/>
          </a:p>
        </p:txBody>
      </p:sp>
      <p:sp>
        <p:nvSpPr>
          <p:cNvPr id="14" name="Rectangle 3"/>
          <p:cNvSpPr txBox="1">
            <a:spLocks noChangeArrowheads="1"/>
          </p:cNvSpPr>
          <p:nvPr/>
        </p:nvSpPr>
        <p:spPr bwMode="auto">
          <a:xfrm>
            <a:off x="306186" y="9777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6" y="1130672"/>
            <a:ext cx="11579629" cy="5232202"/>
          </a:xfrm>
          <a:prstGeom prst="rect">
            <a:avLst/>
          </a:prstGeom>
          <a:noFill/>
        </p:spPr>
        <p:txBody>
          <a:bodyPr wrap="square" rtlCol="0">
            <a:spAutoFit/>
          </a:bodyPr>
          <a:lstStyle/>
          <a:p>
            <a:pPr marL="342900" indent="-342900" algn="just">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Öğretim görevlileri; üniversitelerde ve bağlı birimlerinde bu Kanun uyarınca atanmış öğretim üyesi bulunmayan dersler veya herhangi bir dersin özel bilgi ve uzmanlık isteyen konularının </a:t>
            </a:r>
            <a:r>
              <a:rPr lang="tr-TR" sz="2800" dirty="0" smtClean="0">
                <a:latin typeface="Helvetica" panose="020B0604020202020204" pitchFamily="34" charset="0"/>
                <a:cs typeface="Helvetica" panose="020B0604020202020204" pitchFamily="34" charset="0"/>
              </a:rPr>
              <a:t>eğitim-öğretim </a:t>
            </a:r>
            <a:r>
              <a:rPr lang="tr-TR" sz="2800" dirty="0">
                <a:latin typeface="Helvetica" panose="020B0604020202020204" pitchFamily="34" charset="0"/>
                <a:cs typeface="Helvetica" panose="020B0604020202020204" pitchFamily="34" charset="0"/>
              </a:rPr>
              <a:t>ve uygulamaları için, kendi uzmanlık alanlarındaki çalışma ve eserleri ile tanınmış kişiler, süreli veya ders saati ücreti ile görevlendirilebilirler. </a:t>
            </a:r>
            <a:endParaRPr lang="tr-TR" sz="2800" dirty="0" smtClean="0">
              <a:latin typeface="Helvetica" panose="020B0604020202020204" pitchFamily="34" charset="0"/>
              <a:cs typeface="Helvetica" panose="020B0604020202020204" pitchFamily="34" charset="0"/>
            </a:endParaRPr>
          </a:p>
          <a:p>
            <a:pPr algn="just"/>
            <a:endParaRPr lang="tr-TR" sz="28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Meslek </a:t>
            </a:r>
            <a:r>
              <a:rPr lang="tr-TR" sz="2800" dirty="0">
                <a:latin typeface="Helvetica" panose="020B0604020202020204" pitchFamily="34" charset="0"/>
                <a:cs typeface="Helvetica" panose="020B0604020202020204" pitchFamily="34" charset="0"/>
              </a:rPr>
              <a:t>yüksekokullarının Yükseköğretim Kurulu tarafından belirlenen uzmanlık alanlarına başvuracak olanlar hariç olmak üzere öğretim görevlisi kadrosuna başvuracak adaylarda </a:t>
            </a:r>
            <a:r>
              <a:rPr lang="tr-TR" sz="2800" b="1" dirty="0">
                <a:latin typeface="Helvetica" panose="020B0604020202020204" pitchFamily="34" charset="0"/>
                <a:cs typeface="Helvetica" panose="020B0604020202020204" pitchFamily="34" charset="0"/>
              </a:rPr>
              <a:t>en az tezli yüksek lisans derecesine sahip olmak şartı aranır. </a:t>
            </a:r>
            <a:endParaRPr lang="tr-TR" sz="2800" b="1" dirty="0" smtClean="0">
              <a:latin typeface="Helvetica" panose="020B0604020202020204" pitchFamily="34" charset="0"/>
              <a:cs typeface="Helvetica" panose="020B0604020202020204" pitchFamily="34" charset="0"/>
            </a:endParaRPr>
          </a:p>
          <a:p>
            <a:endParaRPr lang="tr-TR" dirty="0"/>
          </a:p>
          <a:p>
            <a:r>
              <a:rPr lang="tr-TR" dirty="0"/>
              <a:t>      </a:t>
            </a:r>
            <a:endParaRPr lang="tr-TR" dirty="0" smtClean="0"/>
          </a:p>
          <a:p>
            <a:endParaRPr lang="tr-TR" dirty="0"/>
          </a:p>
        </p:txBody>
      </p:sp>
    </p:spTree>
    <p:extLst>
      <p:ext uri="{BB962C8B-B14F-4D97-AF65-F5344CB8AC3E}">
        <p14:creationId xmlns:p14="http://schemas.microsoft.com/office/powerpoint/2010/main" val="6379086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TANIMLAR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49629" y="721305"/>
            <a:ext cx="11579629" cy="8771632"/>
          </a:xfrm>
          <a:prstGeom prst="rect">
            <a:avLst/>
          </a:prstGeom>
          <a:noFill/>
        </p:spPr>
        <p:txBody>
          <a:bodyPr wrap="square" rtlCol="0">
            <a:spAutoFit/>
          </a:bodyPr>
          <a:lstStyle/>
          <a:p>
            <a:pPr algn="ctr"/>
            <a:r>
              <a:rPr lang="tr-TR" sz="2100" b="1" dirty="0" smtClean="0">
                <a:latin typeface="Helvetica" panose="020B0604020202020204" pitchFamily="34" charset="0"/>
                <a:cs typeface="Helvetica" panose="020B0604020202020204" pitchFamily="34" charset="0"/>
              </a:rPr>
              <a:t> </a:t>
            </a:r>
            <a:endParaRPr lang="tr-TR" sz="2100" b="1" dirty="0" smtClean="0">
              <a:solidFill>
                <a:schemeClr val="bg1"/>
              </a:solidFill>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Bölüm</a:t>
            </a:r>
            <a:r>
              <a:rPr lang="tr-TR" sz="2200" b="1" dirty="0">
                <a:latin typeface="Helvetica" panose="020B0604020202020204" pitchFamily="34" charset="0"/>
                <a:cs typeface="Helvetica" panose="020B0604020202020204" pitchFamily="34" charset="0"/>
              </a:rPr>
              <a:t>:</a:t>
            </a:r>
            <a:r>
              <a:rPr lang="tr-TR" sz="2200" dirty="0">
                <a:latin typeface="Helvetica" panose="020B0604020202020204" pitchFamily="34" charset="0"/>
                <a:cs typeface="Helvetica" panose="020B0604020202020204" pitchFamily="34" charset="0"/>
              </a:rPr>
              <a:t> Amaç, kapsam ve nitelik yönünden bir bütün teşkil eden, birbirini tamamlayan veya birbirine yakın anabilim ve anasanat dallarından oluşan; fakültelerin ve yüksekokulların eğitim - öğretim, bilimsel araştırma ve uygulama birimidir. Anabilim dalı ve </a:t>
            </a:r>
            <a:r>
              <a:rPr lang="tr-TR" sz="2200" dirty="0" smtClean="0">
                <a:latin typeface="Helvetica" panose="020B0604020202020204" pitchFamily="34" charset="0"/>
                <a:cs typeface="Helvetica" panose="020B0604020202020204" pitchFamily="34" charset="0"/>
              </a:rPr>
              <a:t>anasanat </a:t>
            </a:r>
            <a:r>
              <a:rPr lang="tr-TR" sz="2200" dirty="0">
                <a:latin typeface="Helvetica" panose="020B0604020202020204" pitchFamily="34" charset="0"/>
                <a:cs typeface="Helvetica" panose="020B0604020202020204" pitchFamily="34" charset="0"/>
              </a:rPr>
              <a:t>dalları bilim ve sanat dallarından oluşur. Yükseköğretimdeki çeşitli birimlerin ortak derslerini vermek üzere rektörlüğe bağlı bölümler de kurulabilir.</a:t>
            </a: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Öğretim </a:t>
            </a:r>
            <a:r>
              <a:rPr lang="tr-TR" sz="2200" b="1" dirty="0">
                <a:latin typeface="Helvetica" panose="020B0604020202020204" pitchFamily="34" charset="0"/>
                <a:cs typeface="Helvetica" panose="020B0604020202020204" pitchFamily="34" charset="0"/>
              </a:rPr>
              <a:t>Elemanları</a:t>
            </a:r>
            <a:r>
              <a:rPr lang="tr-TR" sz="2200" dirty="0">
                <a:latin typeface="Helvetica" panose="020B0604020202020204" pitchFamily="34" charset="0"/>
                <a:cs typeface="Helvetica" panose="020B0604020202020204" pitchFamily="34" charset="0"/>
              </a:rPr>
              <a:t>: Yükseköğretim kurumlarında görevli </a:t>
            </a:r>
            <a:r>
              <a:rPr lang="tr-TR" sz="2200" b="1" dirty="0">
                <a:latin typeface="Helvetica" panose="020B0604020202020204" pitchFamily="34" charset="0"/>
                <a:cs typeface="Helvetica" panose="020B0604020202020204" pitchFamily="34" charset="0"/>
              </a:rPr>
              <a:t>öğretim üyeleri, öğretim görevlileri ve araştırma görevlileridir.</a:t>
            </a: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Öğretim </a:t>
            </a:r>
            <a:r>
              <a:rPr lang="tr-TR" sz="2200" b="1" dirty="0">
                <a:latin typeface="Helvetica" panose="020B0604020202020204" pitchFamily="34" charset="0"/>
                <a:cs typeface="Helvetica" panose="020B0604020202020204" pitchFamily="34" charset="0"/>
              </a:rPr>
              <a:t>Üyeleri</a:t>
            </a:r>
            <a:r>
              <a:rPr lang="tr-TR" sz="2200" dirty="0">
                <a:latin typeface="Helvetica" panose="020B0604020202020204" pitchFamily="34" charset="0"/>
                <a:cs typeface="Helvetica" panose="020B0604020202020204" pitchFamily="34" charset="0"/>
              </a:rPr>
              <a:t>: Yükseköğretim kurumlarında görevli </a:t>
            </a:r>
            <a:r>
              <a:rPr lang="tr-TR" sz="2200" b="1" dirty="0">
                <a:latin typeface="Helvetica" panose="020B0604020202020204" pitchFamily="34" charset="0"/>
                <a:cs typeface="Helvetica" panose="020B0604020202020204" pitchFamily="34" charset="0"/>
              </a:rPr>
              <a:t>profesör, doçent ve doktor öğretim üyeleridir</a:t>
            </a:r>
            <a:r>
              <a:rPr lang="tr-TR" sz="2200" b="1"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en-US" sz="2200" b="1" dirty="0" smtClean="0">
                <a:latin typeface="Helvetica" panose="020B0604020202020204" pitchFamily="34" charset="0"/>
                <a:cs typeface="Helvetica" panose="020B0604020202020204" pitchFamily="34" charset="0"/>
              </a:rPr>
              <a:t>Profesör</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En</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yüksek</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düzeydeki</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akademik</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unvana</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sahip</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kişidir</a:t>
            </a:r>
            <a:r>
              <a:rPr lang="en-US" sz="2200" dirty="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en-US" sz="2200" b="1" dirty="0" smtClean="0">
                <a:latin typeface="Helvetica" panose="020B0604020202020204" pitchFamily="34" charset="0"/>
                <a:cs typeface="Helvetica" panose="020B0604020202020204" pitchFamily="34" charset="0"/>
              </a:rPr>
              <a:t>Doçent</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Üniversitelerarası</a:t>
            </a:r>
            <a:r>
              <a:rPr lang="en-US" sz="2200" dirty="0">
                <a:latin typeface="Helvetica" panose="020B0604020202020204" pitchFamily="34" charset="0"/>
                <a:cs typeface="Helvetica" panose="020B0604020202020204" pitchFamily="34" charset="0"/>
              </a:rPr>
              <a:t> Kurul </a:t>
            </a:r>
            <a:r>
              <a:rPr lang="en-US" sz="2200" dirty="0" err="1">
                <a:latin typeface="Helvetica" panose="020B0604020202020204" pitchFamily="34" charset="0"/>
                <a:cs typeface="Helvetica" panose="020B0604020202020204" pitchFamily="34" charset="0"/>
              </a:rPr>
              <a:t>tarafından</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verilen</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doçentlik</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akademik</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unvanına</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sahip</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kişidir</a:t>
            </a:r>
            <a:r>
              <a:rPr lang="en-US" sz="2200" dirty="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en-US" sz="2200" b="1" dirty="0" smtClean="0">
                <a:latin typeface="Helvetica" panose="020B0604020202020204" pitchFamily="34" charset="0"/>
                <a:cs typeface="Helvetica" panose="020B0604020202020204" pitchFamily="34" charset="0"/>
              </a:rPr>
              <a:t>Doktor </a:t>
            </a:r>
            <a:r>
              <a:rPr lang="en-US" sz="2200" b="1" dirty="0">
                <a:latin typeface="Helvetica" panose="020B0604020202020204" pitchFamily="34" charset="0"/>
                <a:cs typeface="Helvetica" panose="020B0604020202020204" pitchFamily="34" charset="0"/>
              </a:rPr>
              <a:t>Öğretim Üyesi</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Doktora</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çalışmalarını</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başarı</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ile</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tamamlamış</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tıpta</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diş</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hekimliğinde</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eczacılıkta</a:t>
            </a:r>
            <a:r>
              <a:rPr lang="en-US" sz="2200" dirty="0">
                <a:latin typeface="Helvetica" panose="020B0604020202020204" pitchFamily="34" charset="0"/>
                <a:cs typeface="Helvetica" panose="020B0604020202020204" pitchFamily="34" charset="0"/>
              </a:rPr>
              <a:t> ve </a:t>
            </a:r>
            <a:r>
              <a:rPr lang="en-US" sz="2200" dirty="0" err="1">
                <a:latin typeface="Helvetica" panose="020B0604020202020204" pitchFamily="34" charset="0"/>
                <a:cs typeface="Helvetica" panose="020B0604020202020204" pitchFamily="34" charset="0"/>
              </a:rPr>
              <a:t>veteriner</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hekimlikte</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uzmanlık</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unvanını</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veya</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Üniversitelerarası</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Kurulun</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önerisi</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üzerine</a:t>
            </a:r>
            <a:r>
              <a:rPr lang="en-US" sz="2200" dirty="0">
                <a:latin typeface="Helvetica" panose="020B0604020202020204" pitchFamily="34" charset="0"/>
                <a:cs typeface="Helvetica" panose="020B0604020202020204" pitchFamily="34" charset="0"/>
              </a:rPr>
              <a:t> Yükseköğretim </a:t>
            </a:r>
            <a:r>
              <a:rPr lang="en-US" sz="2200" dirty="0" err="1">
                <a:latin typeface="Helvetica" panose="020B0604020202020204" pitchFamily="34" charset="0"/>
                <a:cs typeface="Helvetica" panose="020B0604020202020204" pitchFamily="34" charset="0"/>
              </a:rPr>
              <a:t>Kurulunca</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tespit</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edilen</a:t>
            </a:r>
            <a:r>
              <a:rPr lang="en-US" sz="2200" dirty="0">
                <a:latin typeface="Helvetica" panose="020B0604020202020204" pitchFamily="34" charset="0"/>
                <a:cs typeface="Helvetica" panose="020B0604020202020204" pitchFamily="34" charset="0"/>
              </a:rPr>
              <a:t> belli </a:t>
            </a:r>
            <a:r>
              <a:rPr lang="en-US" sz="2200" dirty="0" err="1">
                <a:latin typeface="Helvetica" panose="020B0604020202020204" pitchFamily="34" charset="0"/>
                <a:cs typeface="Helvetica" panose="020B0604020202020204" pitchFamily="34" charset="0"/>
              </a:rPr>
              <a:t>sanat</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dallarının</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birinde</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yeterlik</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kazanmış</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olan</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akademik</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unvana</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sahip</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kişidir</a:t>
            </a:r>
            <a:r>
              <a:rPr lang="en-US" sz="2200" dirty="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en-US" sz="2200" b="1" dirty="0">
                <a:latin typeface="Helvetica" panose="020B0604020202020204" pitchFamily="34" charset="0"/>
                <a:cs typeface="Helvetica" panose="020B0604020202020204" pitchFamily="34" charset="0"/>
              </a:rPr>
              <a:t> </a:t>
            </a:r>
            <a:r>
              <a:rPr lang="en-US" sz="2200" b="1" dirty="0" smtClean="0">
                <a:latin typeface="Helvetica" panose="020B0604020202020204" pitchFamily="34" charset="0"/>
                <a:cs typeface="Helvetica" panose="020B0604020202020204" pitchFamily="34" charset="0"/>
              </a:rPr>
              <a:t>Öğretim </a:t>
            </a:r>
            <a:r>
              <a:rPr lang="en-US" sz="2200" b="1" dirty="0" err="1">
                <a:latin typeface="Helvetica" panose="020B0604020202020204" pitchFamily="34" charset="0"/>
                <a:cs typeface="Helvetica" panose="020B0604020202020204" pitchFamily="34" charset="0"/>
              </a:rPr>
              <a:t>Görevlisi</a:t>
            </a:r>
            <a:r>
              <a:rPr lang="en-US" sz="2200" dirty="0">
                <a:latin typeface="Helvetica" panose="020B0604020202020204" pitchFamily="34" charset="0"/>
                <a:cs typeface="Helvetica" panose="020B0604020202020204" pitchFamily="34" charset="0"/>
              </a:rPr>
              <a:t>: Yükseköğretim </a:t>
            </a:r>
            <a:r>
              <a:rPr lang="en-US" sz="2200" dirty="0" err="1">
                <a:latin typeface="Helvetica" panose="020B0604020202020204" pitchFamily="34" charset="0"/>
                <a:cs typeface="Helvetica" panose="020B0604020202020204" pitchFamily="34" charset="0"/>
              </a:rPr>
              <a:t>kurumlarında</a:t>
            </a:r>
            <a:r>
              <a:rPr lang="en-US" sz="2200" dirty="0">
                <a:latin typeface="Helvetica" panose="020B0604020202020204" pitchFamily="34" charset="0"/>
                <a:cs typeface="Helvetica" panose="020B0604020202020204" pitchFamily="34" charset="0"/>
              </a:rPr>
              <a:t> </a:t>
            </a:r>
            <a:r>
              <a:rPr lang="en-US" sz="2200" b="1" dirty="0" err="1">
                <a:latin typeface="Helvetica" panose="020B0604020202020204" pitchFamily="34" charset="0"/>
                <a:cs typeface="Helvetica" panose="020B0604020202020204" pitchFamily="34" charset="0"/>
              </a:rPr>
              <a:t>okutulan</a:t>
            </a:r>
            <a:r>
              <a:rPr lang="en-US" sz="2200" b="1" dirty="0">
                <a:latin typeface="Helvetica" panose="020B0604020202020204" pitchFamily="34" charset="0"/>
                <a:cs typeface="Helvetica" panose="020B0604020202020204" pitchFamily="34" charset="0"/>
              </a:rPr>
              <a:t> </a:t>
            </a:r>
            <a:r>
              <a:rPr lang="en-US" sz="2200" b="1" dirty="0" err="1">
                <a:latin typeface="Helvetica" panose="020B0604020202020204" pitchFamily="34" charset="0"/>
                <a:cs typeface="Helvetica" panose="020B0604020202020204" pitchFamily="34" charset="0"/>
              </a:rPr>
              <a:t>dersleri</a:t>
            </a:r>
            <a:r>
              <a:rPr lang="en-US" sz="2200" b="1" dirty="0">
                <a:latin typeface="Helvetica" panose="020B0604020202020204" pitchFamily="34" charset="0"/>
                <a:cs typeface="Helvetica" panose="020B0604020202020204" pitchFamily="34" charset="0"/>
              </a:rPr>
              <a:t> </a:t>
            </a:r>
            <a:r>
              <a:rPr lang="en-US" sz="2200" b="1" dirty="0" err="1">
                <a:latin typeface="Helvetica" panose="020B0604020202020204" pitchFamily="34" charset="0"/>
                <a:cs typeface="Helvetica" panose="020B0604020202020204" pitchFamily="34" charset="0"/>
              </a:rPr>
              <a:t>vermek</a:t>
            </a:r>
            <a:r>
              <a:rPr lang="en-US" sz="2200" b="1" dirty="0">
                <a:latin typeface="Helvetica" panose="020B0604020202020204" pitchFamily="34" charset="0"/>
                <a:cs typeface="Helvetica" panose="020B0604020202020204" pitchFamily="34" charset="0"/>
              </a:rPr>
              <a:t>, </a:t>
            </a:r>
            <a:r>
              <a:rPr lang="en-US" sz="2200" b="1" dirty="0" err="1">
                <a:latin typeface="Helvetica" panose="020B0604020202020204" pitchFamily="34" charset="0"/>
                <a:cs typeface="Helvetica" panose="020B0604020202020204" pitchFamily="34" charset="0"/>
              </a:rPr>
              <a:t>uygulama</a:t>
            </a:r>
            <a:r>
              <a:rPr lang="en-US" sz="2200" b="1" dirty="0">
                <a:latin typeface="Helvetica" panose="020B0604020202020204" pitchFamily="34" charset="0"/>
                <a:cs typeface="Helvetica" panose="020B0604020202020204" pitchFamily="34" charset="0"/>
              </a:rPr>
              <a:t> </a:t>
            </a:r>
            <a:r>
              <a:rPr lang="en-US" sz="2200" b="1" dirty="0" err="1">
                <a:latin typeface="Helvetica" panose="020B0604020202020204" pitchFamily="34" charset="0"/>
                <a:cs typeface="Helvetica" panose="020B0604020202020204" pitchFamily="34" charset="0"/>
              </a:rPr>
              <a:t>yapmak</a:t>
            </a:r>
            <a:r>
              <a:rPr lang="en-US" sz="2200" b="1" dirty="0">
                <a:latin typeface="Helvetica" panose="020B0604020202020204" pitchFamily="34" charset="0"/>
                <a:cs typeface="Helvetica" panose="020B0604020202020204" pitchFamily="34" charset="0"/>
              </a:rPr>
              <a:t> </a:t>
            </a:r>
            <a:r>
              <a:rPr lang="en-US" sz="2200" b="1" dirty="0" err="1">
                <a:latin typeface="Helvetica" panose="020B0604020202020204" pitchFamily="34" charset="0"/>
                <a:cs typeface="Helvetica" panose="020B0604020202020204" pitchFamily="34" charset="0"/>
              </a:rPr>
              <a:t>veya</a:t>
            </a:r>
            <a:r>
              <a:rPr lang="en-US" sz="2200" b="1" dirty="0">
                <a:latin typeface="Helvetica" panose="020B0604020202020204" pitchFamily="34" charset="0"/>
                <a:cs typeface="Helvetica" panose="020B0604020202020204" pitchFamily="34" charset="0"/>
              </a:rPr>
              <a:t> </a:t>
            </a:r>
            <a:r>
              <a:rPr lang="en-US" sz="2200" b="1" dirty="0" err="1">
                <a:latin typeface="Helvetica" panose="020B0604020202020204" pitchFamily="34" charset="0"/>
                <a:cs typeface="Helvetica" panose="020B0604020202020204" pitchFamily="34" charset="0"/>
              </a:rPr>
              <a:t>yaptırmakla</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yükümlü</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olan</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öğretim</a:t>
            </a:r>
            <a:r>
              <a:rPr lang="en-US" sz="2200" dirty="0">
                <a:latin typeface="Helvetica" panose="020B0604020202020204" pitchFamily="34" charset="0"/>
                <a:cs typeface="Helvetica" panose="020B0604020202020204" pitchFamily="34" charset="0"/>
              </a:rPr>
              <a:t> </a:t>
            </a:r>
            <a:r>
              <a:rPr lang="en-US" sz="2200" dirty="0" err="1">
                <a:latin typeface="Helvetica" panose="020B0604020202020204" pitchFamily="34" charset="0"/>
                <a:cs typeface="Helvetica" panose="020B0604020202020204" pitchFamily="34" charset="0"/>
              </a:rPr>
              <a:t>elemanıdır</a:t>
            </a:r>
            <a:r>
              <a:rPr lang="en-US" sz="2200" dirty="0">
                <a:latin typeface="Helvetica" panose="020B0604020202020204" pitchFamily="34" charset="0"/>
                <a:cs typeface="Helvetica" panose="020B0604020202020204" pitchFamily="34" charset="0"/>
              </a:rPr>
              <a:t>.</a:t>
            </a:r>
          </a:p>
          <a:p>
            <a:endParaRPr lang="tr-TR" sz="2400" dirty="0"/>
          </a:p>
          <a:p>
            <a:pPr algn="ct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399216156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627620" y="5478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ÖĞRETİM GÖREVLİLERİ</a:t>
            </a:r>
            <a:endParaRPr lang="tr-TR" sz="2400" dirty="0"/>
          </a:p>
        </p:txBody>
      </p:sp>
      <p:sp>
        <p:nvSpPr>
          <p:cNvPr id="14" name="Rectangle 3"/>
          <p:cNvSpPr txBox="1">
            <a:spLocks noChangeArrowheads="1"/>
          </p:cNvSpPr>
          <p:nvPr/>
        </p:nvSpPr>
        <p:spPr bwMode="auto">
          <a:xfrm>
            <a:off x="306186" y="9777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6" y="1130672"/>
            <a:ext cx="11579629" cy="6401753"/>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Öğretim </a:t>
            </a:r>
            <a:r>
              <a:rPr lang="tr-TR" sz="2400" dirty="0">
                <a:latin typeface="Helvetica" panose="020B0604020202020204" pitchFamily="34" charset="0"/>
                <a:cs typeface="Helvetica" panose="020B0604020202020204" pitchFamily="34" charset="0"/>
              </a:rPr>
              <a:t>görevlileri, ilgili yönetim kurullarının görüşleri alınarak fakültelerde dekanların, rektörlüğe bağlı bölümlerde bölüm başkanlarının önerileri üzerine ve rektörün onayı ile öğretim üyesi, araştırma görevlisi ve öğretim görevlisi kadrolarına atanabilirler veya kadro şartı aranmaksızın ders saati ücreti veya sözleşmeli olarak istihdam edilebilirler. </a:t>
            </a:r>
            <a:endParaRPr lang="tr-TR" sz="2400" dirty="0" smtClean="0">
              <a:latin typeface="Helvetica" panose="020B0604020202020204" pitchFamily="34" charset="0"/>
              <a:cs typeface="Helvetica" panose="020B0604020202020204" pitchFamily="34" charset="0"/>
            </a:endParaRP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Öğretim </a:t>
            </a:r>
            <a:r>
              <a:rPr lang="tr-TR" sz="2400" b="1" dirty="0">
                <a:latin typeface="Helvetica" panose="020B0604020202020204" pitchFamily="34" charset="0"/>
                <a:cs typeface="Helvetica" panose="020B0604020202020204" pitchFamily="34" charset="0"/>
              </a:rPr>
              <a:t>üyesi kadrolarına öğretim görevlileri en çok iki yıl süre ile atanabilirler</a:t>
            </a:r>
            <a:r>
              <a:rPr lang="tr-TR" sz="2400" dirty="0">
                <a:latin typeface="Helvetica" panose="020B0604020202020204" pitchFamily="34" charset="0"/>
                <a:cs typeface="Helvetica" panose="020B0604020202020204" pitchFamily="34" charset="0"/>
              </a:rPr>
              <a:t>; bu süre sonunda işgal ettikleri kadroya başvuran öğretim üyesi bulunmadığı ve görevlerine devamda yarar görüldüğü takdirde aynı usulle yeniden atanabilirler. Atanma süresi sonunda görevleri kendiliğinden sona erer. Bunların yeniden atanmaları mümkündür. </a:t>
            </a:r>
            <a:endParaRPr lang="tr-TR" sz="2400" dirty="0" smtClean="0">
              <a:latin typeface="Helvetica" panose="020B0604020202020204" pitchFamily="34" charset="0"/>
              <a:cs typeface="Helvetica" panose="020B0604020202020204" pitchFamily="34" charset="0"/>
            </a:endParaRPr>
          </a:p>
          <a:p>
            <a:pPr algn="just"/>
            <a:endParaRPr lang="tr-TR" sz="2400" dirty="0" smtClean="0">
              <a:latin typeface="Helvetica" panose="020B0604020202020204" pitchFamily="34" charset="0"/>
              <a:cs typeface="Helvetica" panose="020B0604020202020204" pitchFamily="34" charset="0"/>
            </a:endParaRPr>
          </a:p>
          <a:p>
            <a:pPr marL="342900" indent="-342900">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Bu </a:t>
            </a:r>
            <a:r>
              <a:rPr lang="tr-TR" sz="2400" dirty="0">
                <a:latin typeface="Helvetica" panose="020B0604020202020204" pitchFamily="34" charset="0"/>
                <a:cs typeface="Helvetica" panose="020B0604020202020204" pitchFamily="34" charset="0"/>
              </a:rPr>
              <a:t>takdirde ilk atama usulü uygulanır. Konservatuvarlar ile meslek yüksekokullarına gerektiğinde sürekli olarak öğretim görevlisi atanabilir.</a:t>
            </a:r>
            <a:r>
              <a:rPr lang="tr-TR" sz="2400" dirty="0"/>
              <a:t/>
            </a:r>
            <a:br>
              <a:rPr lang="tr-TR" sz="2400" dirty="0"/>
            </a:br>
            <a:endParaRPr lang="tr-TR" sz="2000" dirty="0">
              <a:latin typeface="Helvetica" panose="020B0604020202020204" pitchFamily="34" charset="0"/>
              <a:cs typeface="Helvetica" panose="020B0604020202020204" pitchFamily="34" charset="0"/>
            </a:endParaRPr>
          </a:p>
          <a:p>
            <a:endParaRPr lang="tr-TR" dirty="0"/>
          </a:p>
          <a:p>
            <a:r>
              <a:rPr lang="tr-TR" dirty="0"/>
              <a:t>      </a:t>
            </a:r>
            <a:endParaRPr lang="tr-TR" dirty="0" smtClean="0"/>
          </a:p>
          <a:p>
            <a:endParaRPr lang="tr-TR" dirty="0"/>
          </a:p>
        </p:txBody>
      </p:sp>
    </p:spTree>
    <p:extLst>
      <p:ext uri="{BB962C8B-B14F-4D97-AF65-F5344CB8AC3E}">
        <p14:creationId xmlns:p14="http://schemas.microsoft.com/office/powerpoint/2010/main" val="157839585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627620" y="54787"/>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ARAŞTIRMA GÖREVLİLERİ</a:t>
            </a:r>
            <a:endParaRPr lang="tr-TR" sz="2400" dirty="0"/>
          </a:p>
        </p:txBody>
      </p:sp>
      <p:sp>
        <p:nvSpPr>
          <p:cNvPr id="14" name="Rectangle 3"/>
          <p:cNvSpPr txBox="1">
            <a:spLocks noChangeArrowheads="1"/>
          </p:cNvSpPr>
          <p:nvPr/>
        </p:nvSpPr>
        <p:spPr bwMode="auto">
          <a:xfrm>
            <a:off x="306186" y="9777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47997" y="1568307"/>
            <a:ext cx="11579629" cy="5663089"/>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Araştırma görevlileri, yükseköğretim kurumlarında yapılan araştırma, inceleme ve deneylerde yardımcı olan ve yetkili organlarca verilen ilgili diğer görevleri yapan öğretim elemanıdır. </a:t>
            </a:r>
            <a:endParaRPr lang="tr-TR" sz="2400" b="1" dirty="0" smtClean="0">
              <a:latin typeface="Helvetica" panose="020B0604020202020204" pitchFamily="34" charset="0"/>
              <a:cs typeface="Helvetica" panose="020B0604020202020204" pitchFamily="34" charset="0"/>
            </a:endParaRPr>
          </a:p>
          <a:p>
            <a:pPr algn="just"/>
            <a:endParaRPr lang="tr-TR" sz="24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Araştırma </a:t>
            </a:r>
            <a:r>
              <a:rPr lang="tr-TR" sz="2400" dirty="0">
                <a:latin typeface="Helvetica" panose="020B0604020202020204" pitchFamily="34" charset="0"/>
                <a:cs typeface="Helvetica" panose="020B0604020202020204" pitchFamily="34" charset="0"/>
              </a:rPr>
              <a:t>görevlisi kadrosuna başvurabilmek için sınavın yapıldığı yılın ocak ayının birinci günü itibarıyla otuz beş yaşını doldurmamış olmak gerekir. Bunlar ilgili anabilim veya anasanat dalı başkanlarının önerisi, Bölüm Başkanı, Dekan, enstitü, yüksekokul veya konservatuvar müdürünün olumlu görüşü üzerine rektörün onayı ile araştırma görevlisi kadrolarına en çok üç yıl süre ile atanırlar; atanma süresi sonunda görevleri kendiliğinden sona </a:t>
            </a:r>
            <a:r>
              <a:rPr lang="tr-TR" sz="2400" dirty="0" smtClean="0">
                <a:latin typeface="Helvetica" panose="020B0604020202020204" pitchFamily="34" charset="0"/>
                <a:cs typeface="Helvetica" panose="020B0604020202020204" pitchFamily="34" charset="0"/>
              </a:rPr>
              <a:t>erer.</a:t>
            </a:r>
            <a:r>
              <a:rPr lang="tr-TR" sz="2400" b="1" dirty="0">
                <a:latin typeface="Helvetica" panose="020B0604020202020204" pitchFamily="34" charset="0"/>
                <a:cs typeface="Helvetica" panose="020B0604020202020204" pitchFamily="34" charset="0"/>
              </a:rPr>
              <a:t> </a:t>
            </a:r>
            <a:endParaRPr lang="tr-TR" sz="2400" b="1" dirty="0" smtClean="0">
              <a:latin typeface="Helvetica" panose="020B0604020202020204" pitchFamily="34" charset="0"/>
              <a:cs typeface="Helvetica" panose="020B0604020202020204" pitchFamily="34" charset="0"/>
            </a:endParaRPr>
          </a:p>
          <a:p>
            <a:pPr algn="just"/>
            <a:endParaRPr lang="tr-TR" sz="2400" b="1" dirty="0" smtClean="0">
              <a:latin typeface="Helvetica" panose="020B0604020202020204" pitchFamily="34" charset="0"/>
              <a:cs typeface="Helvetica" panose="020B0604020202020204" pitchFamily="34" charset="0"/>
            </a:endParaRPr>
          </a:p>
          <a:p>
            <a:pPr marL="342900" indent="-342900">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Bunlar </a:t>
            </a:r>
            <a:r>
              <a:rPr lang="tr-TR" sz="2400" dirty="0">
                <a:latin typeface="Helvetica" panose="020B0604020202020204" pitchFamily="34" charset="0"/>
                <a:cs typeface="Helvetica" panose="020B0604020202020204" pitchFamily="34" charset="0"/>
              </a:rPr>
              <a:t>aynı usulle yeniden atanabilirler. </a:t>
            </a:r>
            <a:r>
              <a:rPr lang="tr-TR" sz="2400" dirty="0"/>
              <a:t/>
            </a:r>
            <a:br>
              <a:rPr lang="tr-TR" sz="2400" dirty="0"/>
            </a:br>
            <a:endParaRPr lang="tr-TR" sz="2000" dirty="0">
              <a:latin typeface="Helvetica" panose="020B0604020202020204" pitchFamily="34" charset="0"/>
              <a:cs typeface="Helvetica" panose="020B0604020202020204" pitchFamily="34" charset="0"/>
            </a:endParaRPr>
          </a:p>
          <a:p>
            <a:endParaRPr lang="tr-TR" dirty="0"/>
          </a:p>
          <a:p>
            <a:r>
              <a:rPr lang="tr-TR" dirty="0"/>
              <a:t>      </a:t>
            </a:r>
            <a:endParaRPr lang="tr-TR" dirty="0" smtClean="0"/>
          </a:p>
          <a:p>
            <a:endParaRPr lang="tr-TR" dirty="0"/>
          </a:p>
        </p:txBody>
      </p:sp>
    </p:spTree>
    <p:extLst>
      <p:ext uri="{BB962C8B-B14F-4D97-AF65-F5344CB8AC3E}">
        <p14:creationId xmlns:p14="http://schemas.microsoft.com/office/powerpoint/2010/main" val="410215857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YABANCI UYRUKLU ÖĞRETİM</a:t>
            </a:r>
          </a:p>
          <a:p>
            <a:r>
              <a:rPr lang="tr-TR" sz="2400" b="1" dirty="0" smtClean="0">
                <a:solidFill>
                  <a:schemeClr val="accent1">
                    <a:lumMod val="50000"/>
                  </a:schemeClr>
                </a:solidFill>
                <a:latin typeface="Helvetica" pitchFamily="34" charset="0"/>
              </a:rPr>
              <a:t>ELEMANLARI</a:t>
            </a:r>
            <a:endParaRPr lang="tr-TR" sz="2400" dirty="0"/>
          </a:p>
        </p:txBody>
      </p:sp>
      <p:sp>
        <p:nvSpPr>
          <p:cNvPr id="14" name="Rectangle 3"/>
          <p:cNvSpPr txBox="1">
            <a:spLocks noChangeArrowheads="1"/>
          </p:cNvSpPr>
          <p:nvPr/>
        </p:nvSpPr>
        <p:spPr bwMode="auto">
          <a:xfrm>
            <a:off x="306186" y="9777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40674" y="1162452"/>
            <a:ext cx="11579629" cy="6771084"/>
          </a:xfrm>
          <a:prstGeom prst="rect">
            <a:avLst/>
          </a:prstGeom>
          <a:noFill/>
        </p:spPr>
        <p:txBody>
          <a:bodyPr wrap="square" rtlCol="0">
            <a:spAutoFit/>
          </a:bodyPr>
          <a:lstStyle/>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Yükseköğretim kurumlarında</a:t>
            </a:r>
            <a:r>
              <a:rPr lang="tr-TR" sz="2100" dirty="0" smtClean="0">
                <a:latin typeface="Helvetica" panose="020B0604020202020204" pitchFamily="34" charset="0"/>
                <a:cs typeface="Helvetica" panose="020B0604020202020204" pitchFamily="34" charset="0"/>
              </a:rPr>
              <a:t>, sözleşme </a:t>
            </a:r>
            <a:r>
              <a:rPr lang="tr-TR" sz="2100" dirty="0">
                <a:latin typeface="Helvetica" panose="020B0604020202020204" pitchFamily="34" charset="0"/>
                <a:cs typeface="Helvetica" panose="020B0604020202020204" pitchFamily="34" charset="0"/>
              </a:rPr>
              <a:t>ile görevlendirilecek yabancı uyruklu öğretim elemanları, ilgili fakülte, enstitü veya yüksekokul yönetim kurulunun önerisi ve üniversite yönetim kurulunun uygun görüşü üzerine rektör tarafından atanırlar. Bunlar, öğretim görevleri bakımından, bu kanunda aylıklı öğretim elemanları için konulmuş olan hükümlere tabidirler</a:t>
            </a:r>
            <a:r>
              <a:rPr lang="tr-TR" sz="2100" dirty="0" smtClean="0">
                <a:latin typeface="Helvetica" panose="020B0604020202020204" pitchFamily="34" charset="0"/>
                <a:cs typeface="Helvetica" panose="020B0604020202020204" pitchFamily="34" charset="0"/>
              </a:rPr>
              <a:t>.</a:t>
            </a:r>
          </a:p>
          <a:p>
            <a:pPr algn="just"/>
            <a:endParaRPr lang="tr-TR" sz="2100" i="1"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Yabancı </a:t>
            </a:r>
            <a:r>
              <a:rPr lang="tr-TR" sz="2100" dirty="0">
                <a:latin typeface="Helvetica" panose="020B0604020202020204" pitchFamily="34" charset="0"/>
                <a:cs typeface="Helvetica" panose="020B0604020202020204" pitchFamily="34" charset="0"/>
              </a:rPr>
              <a:t>uyruklu öğretim elemanlarının bu şekilde atanmaları veya görevlendirilmeleri, 657 sayılı Devlet Memurları Kanununun Cumhurbaşkanı kararını gerektiren hükümlerine tabi olmadan, Yükseköğretim Kurulunca verilecek ön izni müteakip Çalışma ve Sosyal Güvenlik Bakanlığından alınacak çalışma izni neticesinde ilgili üniversitesi ile sözleşmesi yapılır.  </a:t>
            </a:r>
            <a:endParaRPr lang="tr-TR" sz="2100" baseline="30000" dirty="0">
              <a:latin typeface="Helvetica" panose="020B0604020202020204" pitchFamily="34" charset="0"/>
              <a:cs typeface="Helvetica" panose="020B0604020202020204" pitchFamily="34" charset="0"/>
            </a:endParaRPr>
          </a:p>
          <a:p>
            <a:pPr algn="just"/>
            <a:endParaRPr lang="tr-TR" sz="21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Bu </a:t>
            </a:r>
            <a:r>
              <a:rPr lang="tr-TR" sz="2100" dirty="0">
                <a:latin typeface="Helvetica" panose="020B0604020202020204" pitchFamily="34" charset="0"/>
                <a:cs typeface="Helvetica" panose="020B0604020202020204" pitchFamily="34" charset="0"/>
              </a:rPr>
              <a:t>madde ve 2914 sayılı Yükseköğretim Personel Kanununun 16 ncı maddesine göre yükseköğretim kurumlarında sözleşme ile görevlendirilecek yabancı uyruklu öğretim elemanı sayısı </a:t>
            </a:r>
            <a:r>
              <a:rPr lang="tr-TR" sz="2100" b="1" dirty="0">
                <a:latin typeface="Helvetica" panose="020B0604020202020204" pitchFamily="34" charset="0"/>
                <a:cs typeface="Helvetica" panose="020B0604020202020204" pitchFamily="34" charset="0"/>
              </a:rPr>
              <a:t>dolu öğretim elemanı kadrosu sayısının %2’sini geçemez</a:t>
            </a:r>
            <a:r>
              <a:rPr lang="tr-TR" sz="2100" dirty="0">
                <a:latin typeface="Helvetica" panose="020B0604020202020204" pitchFamily="34" charset="0"/>
                <a:cs typeface="Helvetica" panose="020B0604020202020204" pitchFamily="34" charset="0"/>
              </a:rPr>
              <a:t>. Bu kapsamdaki yabancı uyruklu öğretim elemanının yükseköğretim kurumları itibariyle dağılımı, isim, ücret ve sözleşme örneğinin vizesi, sözleşme süresinin uzatılması ve sona erdirilmesi, Yükseköğretim Kurulu tarafından yapılır.</a:t>
            </a:r>
          </a:p>
          <a:p>
            <a:r>
              <a:rPr lang="tr-TR" sz="2400" dirty="0"/>
              <a:t/>
            </a:r>
            <a:br>
              <a:rPr lang="tr-TR" sz="2400" dirty="0"/>
            </a:br>
            <a:endParaRPr lang="tr-TR" sz="2000" dirty="0">
              <a:latin typeface="Helvetica" panose="020B0604020202020204" pitchFamily="34" charset="0"/>
              <a:cs typeface="Helvetica" panose="020B0604020202020204" pitchFamily="34" charset="0"/>
            </a:endParaRPr>
          </a:p>
          <a:p>
            <a:endParaRPr lang="tr-TR" dirty="0"/>
          </a:p>
          <a:p>
            <a:r>
              <a:rPr lang="tr-TR" dirty="0"/>
              <a:t>      </a:t>
            </a:r>
            <a:endParaRPr lang="tr-TR" dirty="0" smtClean="0"/>
          </a:p>
          <a:p>
            <a:endParaRPr lang="tr-TR" dirty="0"/>
          </a:p>
        </p:txBody>
      </p:sp>
    </p:spTree>
    <p:extLst>
      <p:ext uri="{BB962C8B-B14F-4D97-AF65-F5344CB8AC3E}">
        <p14:creationId xmlns:p14="http://schemas.microsoft.com/office/powerpoint/2010/main" val="124968069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ÖĞRETİM ELEMANI YETİŞTİRME</a:t>
            </a:r>
            <a:endParaRPr lang="tr-TR" sz="2400" dirty="0"/>
          </a:p>
        </p:txBody>
      </p:sp>
      <p:sp>
        <p:nvSpPr>
          <p:cNvPr id="14" name="Rectangle 3"/>
          <p:cNvSpPr txBox="1">
            <a:spLocks noChangeArrowheads="1"/>
          </p:cNvSpPr>
          <p:nvPr/>
        </p:nvSpPr>
        <p:spPr bwMode="auto">
          <a:xfrm>
            <a:off x="306186" y="9777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47997" y="1114217"/>
            <a:ext cx="11579629" cy="5786199"/>
          </a:xfrm>
          <a:prstGeom prst="rect">
            <a:avLst/>
          </a:prstGeom>
          <a:noFill/>
        </p:spPr>
        <p:txBody>
          <a:bodyPr wrap="square" rtlCol="0">
            <a:spAutoFit/>
          </a:bodyPr>
          <a:lstStyle/>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Yükseköğretim kurumları; kendilerinin ve yeni kurulmuş ve kurulacak diğer yükseköğretim kurumlarının ihtiyacı için yurt içinde ve dışında, kalkınma planı ilke ve hedeflerine ve Yükseköğretim Kurulunun belirteceği ihtiyaca ve esaslara göre öğretim elemanı yetiştirirler.</a:t>
            </a:r>
          </a:p>
          <a:p>
            <a:pPr algn="just"/>
            <a:endParaRPr lang="tr-TR" sz="21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Öğretim </a:t>
            </a:r>
            <a:r>
              <a:rPr lang="tr-TR" sz="2100" dirty="0">
                <a:latin typeface="Helvetica" panose="020B0604020202020204" pitchFamily="34" charset="0"/>
                <a:cs typeface="Helvetica" panose="020B0604020202020204" pitchFamily="34" charset="0"/>
              </a:rPr>
              <a:t>elemanı yetiştirilmesi amacıyla üniversitelerin araştırma görevlisi kadroları, araştırma veya doktora çalışmaları yaptırmak üzere başka bir üniversiteye, Yükseköğretim Kurulunca geçici olarak tahsis edilebilir. Bu şekilde doktora veya tıpta uzmanlık veya sanatta yeterlik payesi alanlar, bu eğitimin sonunda kadrolarıyla birlikte kendi üniversitelerine dönerler.</a:t>
            </a:r>
          </a:p>
          <a:p>
            <a:pPr algn="just"/>
            <a:endParaRPr lang="tr-TR" sz="21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Yurt </a:t>
            </a:r>
            <a:r>
              <a:rPr lang="tr-TR" sz="2100" dirty="0">
                <a:latin typeface="Helvetica" panose="020B0604020202020204" pitchFamily="34" charset="0"/>
                <a:cs typeface="Helvetica" panose="020B0604020202020204" pitchFamily="34" charset="0"/>
              </a:rPr>
              <a:t>içi veya yurt dışında yetiştirilen öğretim elemanları, genel hükümlere göre bağlı oldukları yükseköğretim kurumlarında mecburi hizmetlerini yerine getirmek zorundadırlar. </a:t>
            </a:r>
            <a:r>
              <a:rPr lang="tr-TR" sz="2100" b="1" dirty="0">
                <a:latin typeface="Helvetica" panose="020B0604020202020204" pitchFamily="34" charset="0"/>
                <a:cs typeface="Helvetica" panose="020B0604020202020204" pitchFamily="34" charset="0"/>
              </a:rPr>
              <a:t> </a:t>
            </a:r>
            <a:r>
              <a:rPr lang="tr-TR" sz="2100" dirty="0">
                <a:latin typeface="Helvetica" panose="020B0604020202020204" pitchFamily="34" charset="0"/>
                <a:cs typeface="Helvetica" panose="020B0604020202020204" pitchFamily="34" charset="0"/>
              </a:rPr>
              <a:t>Bu mecburi hizmet, eş durumu ve sağlık mazeretleri hariç olmak üzere başka yükseköğretim kurumlarında ve kamu kurum ve kuruluşlarında yerine getirilemez.</a:t>
            </a:r>
            <a:r>
              <a:rPr lang="tr-TR" sz="2100" b="1" dirty="0">
                <a:latin typeface="Helvetica" panose="020B0604020202020204" pitchFamily="34" charset="0"/>
                <a:cs typeface="Helvetica" panose="020B0604020202020204" pitchFamily="34" charset="0"/>
              </a:rPr>
              <a:t> </a:t>
            </a:r>
            <a:r>
              <a:rPr lang="tr-TR" sz="2100" dirty="0">
                <a:latin typeface="Helvetica" panose="020B0604020202020204" pitchFamily="34" charset="0"/>
                <a:cs typeface="Helvetica" panose="020B0604020202020204" pitchFamily="34" charset="0"/>
              </a:rPr>
              <a:t>Bu yükümlülüğü yerine getirmeyenlere, yükseköğretim kurumlarında görev verilmez. Özel kanunlarla getirilen mecburi hizmet çalışmaları bu hüküm dışındadır</a:t>
            </a:r>
            <a:r>
              <a:rPr lang="tr-TR" sz="2200" dirty="0" smtClean="0">
                <a:latin typeface="Helvetica" panose="020B0604020202020204" pitchFamily="34" charset="0"/>
                <a:cs typeface="Helvetica" panose="020B0604020202020204" pitchFamily="34" charset="0"/>
              </a:rPr>
              <a:t>.</a:t>
            </a:r>
            <a:endParaRPr lang="tr-TR" sz="2200" dirty="0">
              <a:latin typeface="Helvetica" panose="020B0604020202020204" pitchFamily="34" charset="0"/>
              <a:cs typeface="Helvetica" panose="020B0604020202020204" pitchFamily="34" charset="0"/>
            </a:endParaRPr>
          </a:p>
          <a:p>
            <a:endParaRPr lang="tr-TR" dirty="0"/>
          </a:p>
          <a:p>
            <a:r>
              <a:rPr lang="tr-TR" dirty="0"/>
              <a:t>      </a:t>
            </a:r>
            <a:endParaRPr lang="tr-TR" dirty="0" smtClean="0"/>
          </a:p>
          <a:p>
            <a:endParaRPr lang="tr-TR" dirty="0"/>
          </a:p>
        </p:txBody>
      </p:sp>
    </p:spTree>
    <p:extLst>
      <p:ext uri="{BB962C8B-B14F-4D97-AF65-F5344CB8AC3E}">
        <p14:creationId xmlns:p14="http://schemas.microsoft.com/office/powerpoint/2010/main" val="20135838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ÇALIŞMA ESASLARI</a:t>
            </a:r>
            <a:endParaRPr lang="tr-TR" sz="2400" dirty="0"/>
          </a:p>
        </p:txBody>
      </p:sp>
      <p:sp>
        <p:nvSpPr>
          <p:cNvPr id="14" name="Rectangle 3"/>
          <p:cNvSpPr txBox="1">
            <a:spLocks noChangeArrowheads="1"/>
          </p:cNvSpPr>
          <p:nvPr/>
        </p:nvSpPr>
        <p:spPr bwMode="auto">
          <a:xfrm>
            <a:off x="306186" y="9777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47997" y="1092799"/>
            <a:ext cx="11579629" cy="4832092"/>
          </a:xfrm>
          <a:prstGeom prst="rect">
            <a:avLst/>
          </a:prstGeom>
          <a:noFill/>
        </p:spPr>
        <p:txBody>
          <a:bodyPr wrap="square" rtlCol="0">
            <a:spAutoFit/>
          </a:bodyPr>
          <a:lstStyle/>
          <a:p>
            <a:pPr marL="457200" indent="-457200" algn="just">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Öğretim elemanları, üniversitede devamlı statüde görev yapar.</a:t>
            </a:r>
          </a:p>
          <a:p>
            <a:pPr marL="457200" indent="-4572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Öğretim </a:t>
            </a:r>
            <a:r>
              <a:rPr lang="tr-TR" sz="2800" dirty="0">
                <a:latin typeface="Helvetica" panose="020B0604020202020204" pitchFamily="34" charset="0"/>
                <a:cs typeface="Helvetica" panose="020B0604020202020204" pitchFamily="34" charset="0"/>
              </a:rPr>
              <a:t>elemanının görevi ile bağlantılı olarak verdiği hizmetin karşılığında telif ücreti adıyla bir bedel tahsil etmesi halinde 58 inci madde hükümleri uygulanır.</a:t>
            </a:r>
          </a:p>
          <a:p>
            <a:pPr marL="457200" indent="-4572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Öğretim </a:t>
            </a:r>
            <a:r>
              <a:rPr lang="tr-TR" sz="2800" dirty="0">
                <a:latin typeface="Helvetica" panose="020B0604020202020204" pitchFamily="34" charset="0"/>
                <a:cs typeface="Helvetica" panose="020B0604020202020204" pitchFamily="34" charset="0"/>
              </a:rPr>
              <a:t>üyesi, kadrosunun bulunduğu yükseköğretim birimi ile sınırlı olmaksızın ve ihtiyaç bulunması halinde görevli olduğu yükseköğretim kurumunda haftada asgari on saat ders vermekle yükümlüdür. Öğretim görevlisi ise haftada asgari on iki saat ders vermekle yükümlüdür. Ancak yükseköğretim kurumlarının uygulamalı birimlerinde görev yapacak olan öğretim görevlileri için ders yükü aranmaz ve bunlara ders ücreti ödenmez. </a:t>
            </a:r>
          </a:p>
        </p:txBody>
      </p:sp>
    </p:spTree>
    <p:extLst>
      <p:ext uri="{BB962C8B-B14F-4D97-AF65-F5344CB8AC3E}">
        <p14:creationId xmlns:p14="http://schemas.microsoft.com/office/powerpoint/2010/main" val="148221100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ÇALIŞMA ESASLARI</a:t>
            </a:r>
            <a:endParaRPr lang="tr-TR" sz="2400" dirty="0"/>
          </a:p>
        </p:txBody>
      </p:sp>
      <p:sp>
        <p:nvSpPr>
          <p:cNvPr id="14" name="Rectangle 3"/>
          <p:cNvSpPr txBox="1">
            <a:spLocks noChangeArrowheads="1"/>
          </p:cNvSpPr>
          <p:nvPr/>
        </p:nvSpPr>
        <p:spPr bwMode="auto">
          <a:xfrm>
            <a:off x="306186" y="9777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47997" y="1092799"/>
            <a:ext cx="11579629" cy="5478423"/>
          </a:xfrm>
          <a:prstGeom prst="rect">
            <a:avLst/>
          </a:prstGeom>
          <a:noFill/>
        </p:spPr>
        <p:txBody>
          <a:bodyPr wrap="square" rtlCol="0">
            <a:spAutoFit/>
          </a:bodyPr>
          <a:lstStyle/>
          <a:p>
            <a:pPr marL="342900" indent="-342900" algn="just">
              <a:buFont typeface="Wingdings" panose="05000000000000000000" pitchFamily="2" charset="2"/>
              <a:buChar char="q"/>
            </a:pPr>
            <a:r>
              <a:rPr lang="tr-TR" sz="2500" dirty="0" smtClean="0">
                <a:latin typeface="Helvetica" panose="020B0604020202020204" pitchFamily="34" charset="0"/>
                <a:cs typeface="Helvetica" panose="020B0604020202020204" pitchFamily="34" charset="0"/>
              </a:rPr>
              <a:t>Doktora </a:t>
            </a:r>
            <a:r>
              <a:rPr lang="tr-TR" sz="2500" dirty="0">
                <a:latin typeface="Helvetica" panose="020B0604020202020204" pitchFamily="34" charset="0"/>
                <a:cs typeface="Helvetica" panose="020B0604020202020204" pitchFamily="34" charset="0"/>
              </a:rPr>
              <a:t>çalışmalarını başarı ile tamamlamış, tıpta, diş hekimliğinde, eczacılıkta ve veteriner hekimlikte uzmanlık unvanını veya Üniversitelerarası Kurulun önerisi üzerine Yükseköğretim Kurulunca tespit edilen belli sanat dallarının birinde yeterlik kazanmış olan 22/2/2018 tarihli ve 7100 sayılı Yükseköğretim Kanunu ile Bazı Kanun ve Kanun Hükmünde Kararnamelerde Değişiklik Yapılması Hakkında Kanunun 34 üncü maddesinin ikinci fıkrası kapsamındakiler de dahil olmak üzere uygulamalı birimlerde görev yapan öğretim görevlileri ile araştırma görevlilerine talepleri üzerine ve üniversite yönetim kurulunun uygun görmesi halinde ders görevi verilebilir. Bu şekilde ders görevi verilen uygulamalı birimlerde görev yapan öğretim görevlileri ile araştırma görevlilerine haftada on iki saati aşan ders görevleri için haftada on saate kadar 2914 sayılı Kanunun 11 inci maddesinde yer alan esaslar çerçevesinde öğretim görevlileri için belirlenmiş olan ek ders ücreti, gösterge rakamı üzerinden ek ders ücreti ile sınav ücreti ödenir</a:t>
            </a:r>
            <a:r>
              <a:rPr lang="tr-TR" sz="2500" dirty="0" smtClean="0">
                <a:latin typeface="Helvetica" panose="020B0604020202020204" pitchFamily="34" charset="0"/>
                <a:cs typeface="Helvetica" panose="020B0604020202020204" pitchFamily="34" charset="0"/>
              </a:rPr>
              <a:t>.</a:t>
            </a:r>
            <a:endParaRPr lang="tr-TR" sz="25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408027805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ÜNİVERSİTENİN UYGULAMA</a:t>
            </a:r>
          </a:p>
          <a:p>
            <a:r>
              <a:rPr lang="tr-TR" sz="2400" b="1" dirty="0" smtClean="0">
                <a:solidFill>
                  <a:schemeClr val="accent1">
                    <a:lumMod val="50000"/>
                  </a:schemeClr>
                </a:solidFill>
                <a:latin typeface="Helvetica" pitchFamily="34" charset="0"/>
              </a:rPr>
              <a:t>ALANINA YARDIM</a:t>
            </a:r>
            <a:endParaRPr lang="tr-TR" sz="2400" dirty="0"/>
          </a:p>
        </p:txBody>
      </p:sp>
      <p:sp>
        <p:nvSpPr>
          <p:cNvPr id="14" name="Rectangle 3"/>
          <p:cNvSpPr txBox="1">
            <a:spLocks noChangeArrowheads="1"/>
          </p:cNvSpPr>
          <p:nvPr/>
        </p:nvSpPr>
        <p:spPr bwMode="auto">
          <a:xfrm>
            <a:off x="306186" y="977768"/>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47997" y="1556926"/>
            <a:ext cx="11579629" cy="3970318"/>
          </a:xfrm>
          <a:prstGeom prst="rect">
            <a:avLst/>
          </a:prstGeom>
          <a:noFill/>
        </p:spPr>
        <p:txBody>
          <a:bodyPr wrap="square" rtlCol="0">
            <a:spAutoFit/>
          </a:bodyPr>
          <a:lstStyle/>
          <a:p>
            <a:pPr marL="457200" indent="-457200" algn="just">
              <a:buFont typeface="Wingdings" panose="05000000000000000000" pitchFamily="2" charset="2"/>
              <a:buChar char="q"/>
            </a:pPr>
            <a:r>
              <a:rPr lang="tr-TR" sz="2800" dirty="0">
                <a:latin typeface="Helvetica" panose="020B0604020202020204" pitchFamily="34" charset="0"/>
                <a:cs typeface="Helvetica" panose="020B0604020202020204" pitchFamily="34" charset="0"/>
              </a:rPr>
              <a:t>Yükseköğretim kurumları dışındaki kuruluş veya kişilerce, üniversite içinde veya hizmetin gerektirdiği yerde, üniversiteler ve bağlı birimlerden istenecek, bilimsel görüş proje, araştırma ve benzeri hizmetler ile üniversitede ve üniversiteye bağlı kurumlarda, hasta muayene ve tedavisi ve bunlarla ilgili tahliller ve araştırmalar üniversite yönetim kurulunca kabul edilecek esaslara bağlı olmak üzere yapılabilir. Bu hususta alınacak ücretler ilgili yükseköğretim kurumunun veya buna bağlı birimin döner sermayesine gelir kaydedilir.</a:t>
            </a:r>
          </a:p>
        </p:txBody>
      </p:sp>
    </p:spTree>
    <p:extLst>
      <p:ext uri="{BB962C8B-B14F-4D97-AF65-F5344CB8AC3E}">
        <p14:creationId xmlns:p14="http://schemas.microsoft.com/office/powerpoint/2010/main" val="119260677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KAMU KURUMLARINDA </a:t>
            </a:r>
          </a:p>
          <a:p>
            <a:r>
              <a:rPr lang="tr-TR" sz="2400" b="1" dirty="0" smtClean="0">
                <a:solidFill>
                  <a:schemeClr val="accent1">
                    <a:lumMod val="50000"/>
                  </a:schemeClr>
                </a:solidFill>
                <a:latin typeface="Helvetica" pitchFamily="34" charset="0"/>
              </a:rPr>
              <a:t>GÖREVLENDİRME</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47997" y="1530202"/>
            <a:ext cx="11579629" cy="5139869"/>
          </a:xfrm>
          <a:prstGeom prst="rect">
            <a:avLst/>
          </a:prstGeom>
          <a:noFill/>
        </p:spPr>
        <p:txBody>
          <a:bodyPr wrap="square" rtlCol="0">
            <a:spAutoFit/>
          </a:bodyPr>
          <a:lstStyle/>
          <a:p>
            <a:pPr marL="342900" indent="-342900" algn="just">
              <a:buFont typeface="Wingdings" panose="05000000000000000000" pitchFamily="2" charset="2"/>
              <a:buChar char="q"/>
            </a:pPr>
            <a:r>
              <a:rPr lang="tr-TR" sz="2200" dirty="0">
                <a:latin typeface="Helvetica" panose="020B0604020202020204" pitchFamily="34" charset="0"/>
                <a:cs typeface="Helvetica" panose="020B0604020202020204" pitchFamily="34" charset="0"/>
              </a:rPr>
              <a:t>Öğretim elemanları; ilgili kurumların talebi ve kendisinin muvafakati, üniversite yönetim kurulunun uygun görmesi ve rektörün onayı ile ihtiyaç duyulan konularda, özlük işlemleri kendi kurumlarınca yürütülmek kaydıyla, diğer kamu kurum ve kuruluşları ile kamu kurumu niteliğindeki meslek kuruluşlarında geçici olarak görevlendirilebilir. </a:t>
            </a:r>
            <a:endParaRPr lang="tr-TR" sz="2200" dirty="0" smtClean="0">
              <a:latin typeface="Helvetica" panose="020B0604020202020204" pitchFamily="34" charset="0"/>
              <a:cs typeface="Helvetica" panose="020B0604020202020204" pitchFamily="34" charset="0"/>
            </a:endParaRPr>
          </a:p>
          <a:p>
            <a:pPr algn="just"/>
            <a:endParaRPr lang="tr-TR" sz="22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Bu </a:t>
            </a:r>
            <a:r>
              <a:rPr lang="tr-TR" sz="2200" dirty="0">
                <a:latin typeface="Helvetica" panose="020B0604020202020204" pitchFamily="34" charset="0"/>
                <a:cs typeface="Helvetica" panose="020B0604020202020204" pitchFamily="34" charset="0"/>
              </a:rPr>
              <a:t>şekilde görevlendirilenlerin, kadrosunun bulunduğu yükseköğretim kurumlarındaki aylık ve diğer ödemeler ile öteki hakları devam eder. Yükseköğretim Kurulu, bağlı birimleri ve Üniversitelerarası Kurul ile Adli Tıp Kurumunda görevlendirilenler hariç olmak üzere bu fıkra uyarınca görevlendirilenler döner sermayeden yararlanamaz</a:t>
            </a:r>
            <a:r>
              <a:rPr lang="tr-TR" sz="2200" dirty="0" smtClean="0">
                <a:latin typeface="Helvetica" panose="020B0604020202020204" pitchFamily="34" charset="0"/>
                <a:cs typeface="Helvetica" panose="020B0604020202020204" pitchFamily="34" charset="0"/>
              </a:rPr>
              <a:t>.</a:t>
            </a:r>
          </a:p>
          <a:p>
            <a:pPr algn="just"/>
            <a:endParaRPr lang="tr-TR" sz="22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Kamu </a:t>
            </a:r>
            <a:r>
              <a:rPr lang="tr-TR" sz="2200" dirty="0">
                <a:latin typeface="Helvetica" panose="020B0604020202020204" pitchFamily="34" charset="0"/>
                <a:cs typeface="Helvetica" panose="020B0604020202020204" pitchFamily="34" charset="0"/>
              </a:rPr>
              <a:t>kurumu niteliğindeki meslek kuruluşları ile dernek ve vakıfların yönetim ve denetim organlarında görev yapanlar bakımından ayrıca bir görevlendirme kararı aranmaz. Ancak bu görevler, öğretim elemanının bu Kanundan kaynaklanan mesaisini aksatmayacak şekilde yürütülür</a:t>
            </a:r>
            <a:r>
              <a:rPr lang="tr-TR" sz="2200" dirty="0" smtClean="0">
                <a:latin typeface="Helvetica" panose="020B0604020202020204" pitchFamily="34" charset="0"/>
                <a:cs typeface="Helvetica" panose="020B0604020202020204" pitchFamily="34" charset="0"/>
              </a:rPr>
              <a:t>.</a:t>
            </a:r>
          </a:p>
          <a:p>
            <a:pPr algn="just"/>
            <a:endParaRPr lang="tr-TR" sz="2000" dirty="0" smtClean="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65758017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YURTİÇİNDE VE YURTDIŞINDA</a:t>
            </a:r>
          </a:p>
          <a:p>
            <a:r>
              <a:rPr lang="tr-TR" sz="2400" b="1" dirty="0" smtClean="0">
                <a:solidFill>
                  <a:schemeClr val="accent1">
                    <a:lumMod val="50000"/>
                  </a:schemeClr>
                </a:solidFill>
                <a:latin typeface="Helvetica" pitchFamily="34" charset="0"/>
              </a:rPr>
              <a:t>GÖREVLENDİRME</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47997" y="1556926"/>
            <a:ext cx="11579629" cy="4832092"/>
          </a:xfrm>
          <a:prstGeom prst="rect">
            <a:avLst/>
          </a:prstGeom>
          <a:noFill/>
        </p:spPr>
        <p:txBody>
          <a:bodyPr wrap="square" rtlCol="0">
            <a:spAutoFit/>
          </a:bodyPr>
          <a:lstStyle/>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Öğretim elemanlarının kurumlarından yolluk almaksızın yurt içinde ve dışında kongre, konferans, seminer ve benzeri bilimsel toplantılarla, bilim ve meslekleri ile ilgili diğer toplantılara katılmalarına, araştırma ve inceleme gezileri yapmalarına, araştırma ve incelemenin gerektirdiği yerde bulunmalarına, bir haftaya kadar dekan, enstitü ve yüksek okul müdürleri, onbeş güne kadar rektörler izin verebilirler. Bu şekilde onbeş günü aşan veya yolluk verilmesini gerektiren veya araştırma ve incelemenin gerektirdiği masrafların üniversite ile buna bağlı birimlerin bütçesinden veya döner sermaye gelirlerinden ödenmesi </a:t>
            </a:r>
            <a:r>
              <a:rPr lang="tr-TR" sz="2800" dirty="0" err="1" smtClean="0">
                <a:latin typeface="Helvetica" panose="020B0604020202020204" pitchFamily="34" charset="0"/>
                <a:cs typeface="Helvetica" panose="020B0604020202020204" pitchFamily="34" charset="0"/>
              </a:rPr>
              <a:t>icabeden</a:t>
            </a:r>
            <a:r>
              <a:rPr lang="tr-TR" sz="2800" dirty="0" smtClean="0">
                <a:latin typeface="Helvetica" panose="020B0604020202020204" pitchFamily="34" charset="0"/>
                <a:cs typeface="Helvetica" panose="020B0604020202020204" pitchFamily="34" charset="0"/>
              </a:rPr>
              <a:t> durumlarda, ilgili yönetim kurulunun kararı ve rektörün onayı gereklidir.</a:t>
            </a:r>
          </a:p>
        </p:txBody>
      </p:sp>
    </p:spTree>
    <p:extLst>
      <p:ext uri="{BB962C8B-B14F-4D97-AF65-F5344CB8AC3E}">
        <p14:creationId xmlns:p14="http://schemas.microsoft.com/office/powerpoint/2010/main" val="208819246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KURUMLAR ARASI YARDIMLAŞMA</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265348"/>
            <a:ext cx="11579629" cy="5262979"/>
          </a:xfrm>
          <a:prstGeom prst="rect">
            <a:avLst/>
          </a:prstGeom>
          <a:noFill/>
        </p:spPr>
        <p:txBody>
          <a:bodyPr wrap="square" rtlCol="0">
            <a:spAutoFit/>
          </a:bodyPr>
          <a:lstStyle/>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Yükseköğretim </a:t>
            </a:r>
            <a:r>
              <a:rPr lang="tr-TR" sz="2100" dirty="0">
                <a:latin typeface="Helvetica" panose="020B0604020202020204" pitchFamily="34" charset="0"/>
                <a:cs typeface="Helvetica" panose="020B0604020202020204" pitchFamily="34" charset="0"/>
              </a:rPr>
              <a:t>kurumlarında görevli öğretim üyeleri ile öğretim görevlileri bağlı bulundukları fakülte veya </a:t>
            </a:r>
            <a:r>
              <a:rPr lang="tr-TR" sz="2100" dirty="0" smtClean="0">
                <a:latin typeface="Helvetica" panose="020B0604020202020204" pitchFamily="34" charset="0"/>
                <a:cs typeface="Helvetica" panose="020B0604020202020204" pitchFamily="34" charset="0"/>
              </a:rPr>
              <a:t>yüksekokulda </a:t>
            </a:r>
            <a:r>
              <a:rPr lang="tr-TR" sz="2100" dirty="0">
                <a:latin typeface="Helvetica" panose="020B0604020202020204" pitchFamily="34" charset="0"/>
                <a:cs typeface="Helvetica" panose="020B0604020202020204" pitchFamily="34" charset="0"/>
              </a:rPr>
              <a:t>haftalık ders yükünü dolduramadıkları takdirde, kendi üniversitelerinin diğer birimlerinde veya o şehirdeki yükseköğretim kurumlarında ders yükünü doldurmak üzere rektör tarafından görevlendirilebilirler. Ders yükü içindeki çalışmalar karşılığında ek ders ücreti ödenmez. Haftalık ders yükünün üstünde başka bir yükseköğretim kurumunda görevlendirilen öğretim elemanlarına görev aldıkları kurum bütçesinden ek ders ücreti ödenir. </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Öğretim </a:t>
            </a:r>
            <a:r>
              <a:rPr lang="tr-TR" sz="2100" dirty="0">
                <a:latin typeface="Helvetica" panose="020B0604020202020204" pitchFamily="34" charset="0"/>
                <a:cs typeface="Helvetica" panose="020B0604020202020204" pitchFamily="34" charset="0"/>
              </a:rPr>
              <a:t>üyeleri, ihtiyacı olan üniversitenin isteği ve kendi arzusu üzerine ve ilgili yönetim kurullarının görüşü, rektörün önerisi ile Yükseköğretim Kurulu tarafından</a:t>
            </a:r>
            <a:r>
              <a:rPr lang="tr-TR" sz="2100" dirty="0" smtClean="0">
                <a:latin typeface="Helvetica" panose="020B0604020202020204" pitchFamily="34" charset="0"/>
                <a:cs typeface="Helvetica" panose="020B0604020202020204" pitchFamily="34" charset="0"/>
              </a:rPr>
              <a:t>, istekte </a:t>
            </a:r>
            <a:r>
              <a:rPr lang="tr-TR" sz="2100" dirty="0">
                <a:latin typeface="Helvetica" panose="020B0604020202020204" pitchFamily="34" charset="0"/>
                <a:cs typeface="Helvetica" panose="020B0604020202020204" pitchFamily="34" charset="0"/>
              </a:rPr>
              <a:t>bulunan üniversitenin birimlerinde en az bir eğitim-öğretim yılı için görevlendirilebilirler. Bu şekilde görevlendirilenlerin kadroları beş yıl süre ile saklı tutulur. Açık bulunan bir öğretim üyeliği kadrosuna yapılacak atamada adayların niteliklerinde eşitlik olduğu durumlarda gelişmekte olan bölgelerdeki yükseköğretim kurumlarında toplam en az beş yıl bu şekilde veya kadrolu olarak hizmet yapan öğretim üyelerine öncelik verilir. </a:t>
            </a:r>
            <a:r>
              <a:rPr lang="tr-TR" sz="2100" dirty="0" smtClean="0">
                <a:latin typeface="Helvetica" panose="020B0604020202020204" pitchFamily="34" charset="0"/>
                <a:cs typeface="Helvetica" panose="020B0604020202020204" pitchFamily="34" charset="0"/>
              </a:rPr>
              <a:t>Vakıf </a:t>
            </a:r>
            <a:r>
              <a:rPr lang="tr-TR" sz="2100" dirty="0">
                <a:latin typeface="Helvetica" panose="020B0604020202020204" pitchFamily="34" charset="0"/>
                <a:cs typeface="Helvetica" panose="020B0604020202020204" pitchFamily="34" charset="0"/>
              </a:rPr>
              <a:t>yükseköğretim kurumlarına yapılacak görevlendirmeler toplam iki yılı geçemez ve bu şekilde görevlendirilen öğretim üyelerine idari görev verilemez.</a:t>
            </a:r>
          </a:p>
        </p:txBody>
      </p:sp>
    </p:spTree>
    <p:extLst>
      <p:ext uri="{BB962C8B-B14F-4D97-AF65-F5344CB8AC3E}">
        <p14:creationId xmlns:p14="http://schemas.microsoft.com/office/powerpoint/2010/main" val="92370368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TANIMLAR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149629" y="1465716"/>
            <a:ext cx="11579629" cy="6632585"/>
          </a:xfrm>
          <a:prstGeom prst="rect">
            <a:avLst/>
          </a:prstGeom>
          <a:noFill/>
        </p:spPr>
        <p:txBody>
          <a:bodyPr wrap="square" rtlCol="0">
            <a:spAutoFit/>
          </a:bodyPr>
          <a:lstStyle/>
          <a:p>
            <a:pPr algn="ctr"/>
            <a:r>
              <a:rPr lang="tr-TR" sz="2100" b="1" dirty="0" smtClean="0">
                <a:latin typeface="Helvetica" panose="020B0604020202020204" pitchFamily="34" charset="0"/>
                <a:cs typeface="Helvetica" panose="020B0604020202020204" pitchFamily="34" charset="0"/>
              </a:rPr>
              <a:t> </a:t>
            </a:r>
            <a:endParaRPr lang="tr-TR" sz="2100" b="1" dirty="0" smtClean="0">
              <a:solidFill>
                <a:schemeClr val="bg1"/>
              </a:solidFill>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Ön </a:t>
            </a:r>
            <a:r>
              <a:rPr lang="tr-TR" sz="2200" b="1" dirty="0">
                <a:latin typeface="Helvetica" panose="020B0604020202020204" pitchFamily="34" charset="0"/>
                <a:cs typeface="Helvetica" panose="020B0604020202020204" pitchFamily="34" charset="0"/>
              </a:rPr>
              <a:t>Lisans</a:t>
            </a:r>
            <a:r>
              <a:rPr lang="tr-TR" sz="2200" dirty="0">
                <a:latin typeface="Helvetica" panose="020B0604020202020204" pitchFamily="34" charset="0"/>
                <a:cs typeface="Helvetica" panose="020B0604020202020204" pitchFamily="34" charset="0"/>
              </a:rPr>
              <a:t>: Ortaöğretim yeterliliklerine dayalı, en az iki yıllık bir programı kapsayan nitelikli insan gücü yetiştirmeyi amaçlayan veya lisans öğretiminin ilk kademesini teşkil eden bir yükseköğretimdir.</a:t>
            </a: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Lisans</a:t>
            </a:r>
            <a:r>
              <a:rPr lang="tr-TR" sz="2200" dirty="0">
                <a:latin typeface="Helvetica" panose="020B0604020202020204" pitchFamily="34" charset="0"/>
                <a:cs typeface="Helvetica" panose="020B0604020202020204" pitchFamily="34" charset="0"/>
              </a:rPr>
              <a:t>: Ortaöğretime dayalı, en az sekiz yarı yıllık bir programı kapsayan bir yükseköğretimdir.</a:t>
            </a: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Lisans </a:t>
            </a:r>
            <a:r>
              <a:rPr lang="tr-TR" sz="2200" b="1" dirty="0">
                <a:latin typeface="Helvetica" panose="020B0604020202020204" pitchFamily="34" charset="0"/>
                <a:cs typeface="Helvetica" panose="020B0604020202020204" pitchFamily="34" charset="0"/>
              </a:rPr>
              <a:t>Üstü</a:t>
            </a:r>
            <a:r>
              <a:rPr lang="tr-TR" sz="2200" dirty="0">
                <a:latin typeface="Helvetica" panose="020B0604020202020204" pitchFamily="34" charset="0"/>
                <a:cs typeface="Helvetica" panose="020B0604020202020204" pitchFamily="34" charset="0"/>
              </a:rPr>
              <a:t>: Yüksek lisans ve doktora ile tıpta, diş hekimliğinde, eczacılıkta ve veteriner hekimlikte uzmanlık ve sanatta yeterlik eğitimini kapsar ve aşağıdaki kademelere ayrılır.</a:t>
            </a: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Yüksek </a:t>
            </a:r>
            <a:r>
              <a:rPr lang="tr-TR" sz="2200" b="1" dirty="0">
                <a:latin typeface="Helvetica" panose="020B0604020202020204" pitchFamily="34" charset="0"/>
                <a:cs typeface="Helvetica" panose="020B0604020202020204" pitchFamily="34" charset="0"/>
              </a:rPr>
              <a:t>Lisans</a:t>
            </a:r>
            <a:r>
              <a:rPr lang="tr-TR" sz="2200" dirty="0">
                <a:latin typeface="Helvetica" panose="020B0604020202020204" pitchFamily="34" charset="0"/>
                <a:cs typeface="Helvetica" panose="020B0604020202020204" pitchFamily="34" charset="0"/>
              </a:rPr>
              <a:t>: (Bilim uzmanlığı, yüksek mühendislik, yüksek mimarlık, master): Bir lisans öğretimine dayalı, eğitim - öğretim ve araştırmanın sonuçlarını ortaya koymayı amaçlayan bir yükseköğretimdir.</a:t>
            </a:r>
          </a:p>
          <a:p>
            <a:pPr marL="342900" indent="-342900" algn="just">
              <a:buFont typeface="Wingdings" panose="05000000000000000000" pitchFamily="2" charset="2"/>
              <a:buChar char="q"/>
            </a:pPr>
            <a:r>
              <a:rPr lang="tr-TR" sz="2200" b="1" dirty="0" smtClean="0">
                <a:latin typeface="Helvetica" panose="020B0604020202020204" pitchFamily="34" charset="0"/>
                <a:cs typeface="Helvetica" panose="020B0604020202020204" pitchFamily="34" charset="0"/>
              </a:rPr>
              <a:t>Doktora</a:t>
            </a:r>
            <a:r>
              <a:rPr lang="tr-TR" sz="2200" dirty="0">
                <a:latin typeface="Helvetica" panose="020B0604020202020204" pitchFamily="34" charset="0"/>
                <a:cs typeface="Helvetica" panose="020B0604020202020204" pitchFamily="34" charset="0"/>
              </a:rPr>
              <a:t>: Lisansa dayalı en az altı veya yüksek lisans veya eczacılık veya fen fakültesi mezunlarınca Sağlık ve Sosyal Yardım Bakanlığı tarafından düzenlenen esaslara göre bir laboratuvar dalında kazanılan uzmanlığa dayalı en az dört yarı yıllık programı kapsayan ve orijinal bir araştırmanın sonuçlarını ortaya koymayı </a:t>
            </a:r>
            <a:r>
              <a:rPr lang="tr-TR" sz="2200" dirty="0" smtClean="0">
                <a:latin typeface="Helvetica" panose="020B0604020202020204" pitchFamily="34" charset="0"/>
                <a:cs typeface="Helvetica" panose="020B0604020202020204" pitchFamily="34" charset="0"/>
              </a:rPr>
              <a:t>amaçlayan </a:t>
            </a:r>
            <a:r>
              <a:rPr lang="tr-TR" sz="2200" dirty="0">
                <a:latin typeface="Helvetica" panose="020B0604020202020204" pitchFamily="34" charset="0"/>
                <a:cs typeface="Helvetica" panose="020B0604020202020204" pitchFamily="34" charset="0"/>
              </a:rPr>
              <a:t>bir yükseköğretimdir.</a:t>
            </a:r>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293503263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KURUMLAR ARASI YARDIMLAŞMA</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47997" y="1556926"/>
            <a:ext cx="11579629" cy="4154984"/>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Bu </a:t>
            </a:r>
            <a:r>
              <a:rPr lang="tr-TR" sz="2400" dirty="0">
                <a:latin typeface="Helvetica" panose="020B0604020202020204" pitchFamily="34" charset="0"/>
                <a:cs typeface="Helvetica" panose="020B0604020202020204" pitchFamily="34" charset="0"/>
              </a:rPr>
              <a:t>kanun kapsamına girmeyen Millî Savunma Üniversitesi, Jandarma ve Sahil Güvenlik Akademisi ile Emniyet Teşkilatına bağlı yükseköğretim kurumlarının öğretim elemanı ihtiyacı; bu kurumların tercihan bulundukları şehirlerdeki diğer yükseköğretim kurumlarından koordine sonucu ismen yapacakları istek üzerine, ilgili rektörlüklerce (a) fıkrasındaki esaslara göre karşılanır. </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Kendi </a:t>
            </a:r>
            <a:r>
              <a:rPr lang="tr-TR" sz="2400" dirty="0">
                <a:latin typeface="Helvetica" panose="020B0604020202020204" pitchFamily="34" charset="0"/>
                <a:cs typeface="Helvetica" panose="020B0604020202020204" pitchFamily="34" charset="0"/>
              </a:rPr>
              <a:t>üniversitelerinin aynı şehirdeki diğer birimlerinden veya aynı şehirdeki diğer yüksek öğretim kurumlarından görevlendirilebilecek öğretim elemanı bulunmaması halinde, başka şehirlerdeki yüksek öğretim kurumlarından ders vermek üzere görevlendirilen öğretim elemanlarına 6245 sayılı Harcırah Kanununa göre geçici görev yolluğu ve anılan fıkradaki esaslara göre iki katı ek ders ücreti ödenir.</a:t>
            </a:r>
          </a:p>
        </p:txBody>
      </p:sp>
    </p:spTree>
    <p:extLst>
      <p:ext uri="{BB962C8B-B14F-4D97-AF65-F5344CB8AC3E}">
        <p14:creationId xmlns:p14="http://schemas.microsoft.com/office/powerpoint/2010/main" val="253413262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BİLİMSEL DENETİM</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164134"/>
            <a:ext cx="11579629" cy="5955476"/>
          </a:xfrm>
          <a:prstGeom prst="rect">
            <a:avLst/>
          </a:prstGeom>
          <a:noFill/>
        </p:spPr>
        <p:txBody>
          <a:bodyPr wrap="square" rtlCol="0">
            <a:spAutoFit/>
          </a:bodyPr>
          <a:lstStyle/>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Öğretim elemanlarının bilimsel yönden denetlenmeleri, onların eğitim - öğretim, bilimsel araştırma, yayım, seminer, klinik ve uygulama faaliyetleri üzerinde olur</a:t>
            </a:r>
            <a:r>
              <a:rPr lang="tr-TR" sz="2100" dirty="0" smtClean="0">
                <a:latin typeface="Helvetica" panose="020B0604020202020204" pitchFamily="34" charset="0"/>
                <a:cs typeface="Helvetica" panose="020B0604020202020204" pitchFamily="34" charset="0"/>
              </a:rPr>
              <a:t>.</a:t>
            </a:r>
          </a:p>
          <a:p>
            <a:pPr algn="just"/>
            <a:endParaRPr lang="tr-TR" sz="21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Her </a:t>
            </a:r>
            <a:r>
              <a:rPr lang="tr-TR" sz="2100" dirty="0">
                <a:latin typeface="Helvetica" panose="020B0604020202020204" pitchFamily="34" charset="0"/>
                <a:cs typeface="Helvetica" panose="020B0604020202020204" pitchFamily="34" charset="0"/>
              </a:rPr>
              <a:t>öğretim yılı sonunda, bölüm başkanı bölümün geçmiş yıldaki </a:t>
            </a:r>
            <a:r>
              <a:rPr lang="tr-TR" sz="2100" dirty="0" smtClean="0">
                <a:latin typeface="Helvetica" panose="020B0604020202020204" pitchFamily="34" charset="0"/>
                <a:cs typeface="Helvetica" panose="020B0604020202020204" pitchFamily="34" charset="0"/>
              </a:rPr>
              <a:t>eğitim-öğretim </a:t>
            </a:r>
            <a:r>
              <a:rPr lang="tr-TR" sz="2100" dirty="0">
                <a:latin typeface="Helvetica" panose="020B0604020202020204" pitchFamily="34" charset="0"/>
                <a:cs typeface="Helvetica" panose="020B0604020202020204" pitchFamily="34" charset="0"/>
              </a:rPr>
              <a:t>ve araştırma faaliyeti </a:t>
            </a:r>
            <a:r>
              <a:rPr lang="tr-TR" sz="2100" dirty="0" smtClean="0">
                <a:latin typeface="Helvetica" panose="020B0604020202020204" pitchFamily="34" charset="0"/>
                <a:cs typeface="Helvetica" panose="020B0604020202020204" pitchFamily="34" charset="0"/>
              </a:rPr>
              <a:t>ile gelecek </a:t>
            </a:r>
            <a:r>
              <a:rPr lang="tr-TR" sz="2100" dirty="0">
                <a:latin typeface="Helvetica" panose="020B0604020202020204" pitchFamily="34" charset="0"/>
                <a:cs typeface="Helvetica" panose="020B0604020202020204" pitchFamily="34" charset="0"/>
              </a:rPr>
              <a:t>yıldaki çalışma planını belirten bir raporu bağlı bulunduğu dekana sunar. Dekan bu rapora kendi kanaatini de ekleyerek, rektöre gönderir. Rektör rapor ve görüşleri değerlendirerek, gerekli tedbirleri alır ve yetersizlik ile ilgili kararlarını Yükseköğretim Kuruluna bildirir. Enstitü ve yüksekokul müdürü raporunu bağlı olduğu rektör veya dekana gönderir</a:t>
            </a:r>
            <a:r>
              <a:rPr lang="tr-TR" sz="2100" dirty="0" smtClean="0">
                <a:latin typeface="Helvetica" panose="020B0604020202020204" pitchFamily="34" charset="0"/>
                <a:cs typeface="Helvetica" panose="020B0604020202020204" pitchFamily="34" charset="0"/>
              </a:rPr>
              <a:t>.</a:t>
            </a:r>
          </a:p>
          <a:p>
            <a:pPr algn="just"/>
            <a:endParaRPr lang="tr-TR" sz="21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 Her </a:t>
            </a:r>
            <a:r>
              <a:rPr lang="tr-TR" sz="2100" dirty="0">
                <a:latin typeface="Helvetica" panose="020B0604020202020204" pitchFamily="34" charset="0"/>
                <a:cs typeface="Helvetica" panose="020B0604020202020204" pitchFamily="34" charset="0"/>
              </a:rPr>
              <a:t>öğretim elemanı, bilimsel araştırmalarının, yayınlarının ve verdiği dersleriyle yönettiği seminerlerin ve uygulamaların listesini, yurt içinde ve dışında yapılan bilimsel kongrelerdeki tebliğlerin birer örneğini, bağlı bulunduğu birim yöneticisinin aracılığıyla rektörlüğe sunmak zorundadır. Yayımlanmayan eserlerin daktilo ile yazılmış birer kopyası verilir. 5846 sayılı Fikir ve Sanat Eserleri Kanununun eser sahibine tanıdığı haklar saklıdır.</a:t>
            </a:r>
          </a:p>
          <a:p>
            <a:pPr algn="just"/>
            <a:endParaRPr lang="tr-TR" sz="21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Öğretim </a:t>
            </a:r>
            <a:r>
              <a:rPr lang="tr-TR" sz="2100" dirty="0">
                <a:latin typeface="Helvetica" panose="020B0604020202020204" pitchFamily="34" charset="0"/>
                <a:cs typeface="Helvetica" panose="020B0604020202020204" pitchFamily="34" charset="0"/>
              </a:rPr>
              <a:t>elemanlarının bilimsel yayınları için üniversitelerde ve Yükseköğretim Kurulunda özel arşiv tutulur.</a:t>
            </a:r>
          </a:p>
          <a:p>
            <a:pPr algn="just"/>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1897564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YÖNETİM ÖRGÜTLERİ</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50771" y="1291840"/>
            <a:ext cx="11579629" cy="5632311"/>
          </a:xfrm>
          <a:prstGeom prst="rect">
            <a:avLst/>
          </a:prstGeom>
          <a:noFill/>
        </p:spPr>
        <p:txBody>
          <a:bodyPr wrap="square" rtlCol="0">
            <a:spAutoFit/>
          </a:bodyPr>
          <a:lstStyle/>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Yükseköğretim </a:t>
            </a:r>
            <a:r>
              <a:rPr lang="tr-TR" sz="2100" dirty="0">
                <a:latin typeface="Helvetica" panose="020B0604020202020204" pitchFamily="34" charset="0"/>
                <a:cs typeface="Helvetica" panose="020B0604020202020204" pitchFamily="34" charset="0"/>
              </a:rPr>
              <a:t>üst kuruluşlarında başkana, üniversitelerde rektöre bağlı, merkez yönetim örgütünün başında bir genel sekreter ve hizmetlerin gerekli kıldığı daire başkanları, müdürler, danışmanlar, hukuk müşavirleri, uzmanlar ile büro ve iç hizmet görevlerini yapmak üzere, 657 sayılı Devlet Memurları Kanununa tabi memurlar ve diğer görevliler bulunur.</a:t>
            </a:r>
          </a:p>
          <a:p>
            <a:pPr algn="just"/>
            <a:endParaRPr lang="tr-TR" sz="21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Daire </a:t>
            </a:r>
            <a:r>
              <a:rPr lang="tr-TR" sz="2100" dirty="0">
                <a:latin typeface="Helvetica" panose="020B0604020202020204" pitchFamily="34" charset="0"/>
                <a:cs typeface="Helvetica" panose="020B0604020202020204" pitchFamily="34" charset="0"/>
              </a:rPr>
              <a:t>başkanlıkları ve müdürlükler üst kuruluşlarda kurulların, üniversitelerde yönetim kurulunun kararı ile genel hükümlere göre kurulur.</a:t>
            </a:r>
          </a:p>
          <a:p>
            <a:pPr algn="just"/>
            <a:endParaRPr lang="tr-TR" sz="21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Her </a:t>
            </a:r>
            <a:r>
              <a:rPr lang="tr-TR" sz="2100" dirty="0">
                <a:latin typeface="Helvetica" panose="020B0604020202020204" pitchFamily="34" charset="0"/>
                <a:cs typeface="Helvetica" panose="020B0604020202020204" pitchFamily="34" charset="0"/>
              </a:rPr>
              <a:t>fakültede, dekana bağlı ve fakülte yönetim örgütünün başında bir fakülte sekreteri</a:t>
            </a:r>
            <a:r>
              <a:rPr lang="tr-TR" sz="2100" dirty="0" smtClean="0">
                <a:latin typeface="Helvetica" panose="020B0604020202020204" pitchFamily="34" charset="0"/>
                <a:cs typeface="Helvetica" panose="020B0604020202020204" pitchFamily="34" charset="0"/>
              </a:rPr>
              <a:t>, enstitü </a:t>
            </a:r>
            <a:r>
              <a:rPr lang="tr-TR" sz="2100" dirty="0">
                <a:latin typeface="Helvetica" panose="020B0604020202020204" pitchFamily="34" charset="0"/>
                <a:cs typeface="Helvetica" panose="020B0604020202020204" pitchFamily="34" charset="0"/>
              </a:rPr>
              <a:t>ve yüksekokullarda ise enstitü veya yüksekokul müdürüne bağlı enstitü veya yüksekokul sekreteri bulunur. Sekretere bağlı büro ve iç hizmet görevlerini yapmak üzere gerekli görüldüğü takdirde, yeteri kadar müdür ve diğer görevliler çalıştırılır. Bunlar arasındaki iş bölümü dekanın veya müdürün onayından sonra uygulanmak üzere ilgili sekreterce yapılır.</a:t>
            </a:r>
          </a:p>
          <a:p>
            <a:pPr algn="just"/>
            <a:endParaRPr lang="tr-TR" sz="21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Genel </a:t>
            </a:r>
            <a:r>
              <a:rPr lang="tr-TR" sz="2100" dirty="0">
                <a:latin typeface="Helvetica" panose="020B0604020202020204" pitchFamily="34" charset="0"/>
                <a:cs typeface="Helvetica" panose="020B0604020202020204" pitchFamily="34" charset="0"/>
              </a:rPr>
              <a:t>sekreter ve sekreterler oy hakkı olmaksızın bağlı bulundukları kurumun kurullarında raportörlük yaparlar.</a:t>
            </a:r>
          </a:p>
          <a:p>
            <a:pPr algn="just"/>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81322554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ATAMALAR</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50771" y="1291840"/>
            <a:ext cx="11579629" cy="4893647"/>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a:latin typeface="Helvetica" panose="020B0604020202020204" pitchFamily="34" charset="0"/>
                <a:cs typeface="Helvetica" panose="020B0604020202020204" pitchFamily="34" charset="0"/>
              </a:rPr>
              <a:t>Genel Sekreter ile daire başkanları, müdürler, hukuk müşavirleri ve uzmanlar, yükseköğretim üst kuruluşlarında ilgili kuruluşların görüşü alınarak Yükseköğretim Üst Kuruluşunun Başkanı; üniversitelerde ise yönetim kurulunun görüşü alınarak rektör tarafından atanır. Fakülte, enstitü ve yüksekokul sekreterinin atanması, </a:t>
            </a:r>
            <a:r>
              <a:rPr lang="tr-TR" sz="2400" dirty="0" smtClean="0">
                <a:latin typeface="Helvetica" panose="020B0604020202020204" pitchFamily="34" charset="0"/>
                <a:cs typeface="Helvetica" panose="020B0604020202020204" pitchFamily="34" charset="0"/>
              </a:rPr>
              <a:t>ilgili dekan </a:t>
            </a:r>
            <a:r>
              <a:rPr lang="tr-TR" sz="2400" dirty="0">
                <a:latin typeface="Helvetica" panose="020B0604020202020204" pitchFamily="34" charset="0"/>
                <a:cs typeface="Helvetica" panose="020B0604020202020204" pitchFamily="34" charset="0"/>
              </a:rPr>
              <a:t>ve müdürün önerisi üzerine rektör tarafından yapılır.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Üst </a:t>
            </a:r>
            <a:r>
              <a:rPr lang="tr-TR" sz="2400" dirty="0">
                <a:latin typeface="Helvetica" panose="020B0604020202020204" pitchFamily="34" charset="0"/>
                <a:cs typeface="Helvetica" panose="020B0604020202020204" pitchFamily="34" charset="0"/>
              </a:rPr>
              <a:t>kuruluşların ve üniversitelerin genel sekreterlerinin üniversite lisans diplomasına</a:t>
            </a:r>
            <a:r>
              <a:rPr lang="tr-TR" sz="2400" dirty="0" smtClean="0">
                <a:latin typeface="Helvetica" panose="020B0604020202020204" pitchFamily="34" charset="0"/>
                <a:cs typeface="Helvetica" panose="020B0604020202020204" pitchFamily="34" charset="0"/>
              </a:rPr>
              <a:t>, fakülte </a:t>
            </a:r>
            <a:r>
              <a:rPr lang="tr-TR" sz="2400" dirty="0">
                <a:latin typeface="Helvetica" panose="020B0604020202020204" pitchFamily="34" charset="0"/>
                <a:cs typeface="Helvetica" panose="020B0604020202020204" pitchFamily="34" charset="0"/>
              </a:rPr>
              <a:t>sekreterleri ile enstitü ve yüksekokul sekreterlerinin yükseköğretim diplomasına sahip olmaları şarttır.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Memurların </a:t>
            </a:r>
            <a:r>
              <a:rPr lang="tr-TR" sz="2400" dirty="0">
                <a:latin typeface="Helvetica" panose="020B0604020202020204" pitchFamily="34" charset="0"/>
                <a:cs typeface="Helvetica" panose="020B0604020202020204" pitchFamily="34" charset="0"/>
              </a:rPr>
              <a:t>atanmaları; fakültelerde ve bağlı kuruluşlarda dekanların, rektörlüğe bağlı kuruluşlarda ilgili müdürlerin, yükseköğretim üst kuruluşlarında ve üniversite merkez örgütünde genel sekreterin önerisi üzerine kadro esas alınmak </a:t>
            </a:r>
            <a:r>
              <a:rPr lang="tr-TR" sz="2400" dirty="0" smtClean="0">
                <a:latin typeface="Helvetica" panose="020B0604020202020204" pitchFamily="34" charset="0"/>
                <a:cs typeface="Helvetica" panose="020B0604020202020204" pitchFamily="34" charset="0"/>
              </a:rPr>
              <a:t>üzere başkan veya rektör tarafından yapılır.</a:t>
            </a:r>
          </a:p>
          <a:p>
            <a:pPr algn="just"/>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425399243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23627" y="-36653"/>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ATAMALAR</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50771" y="1291840"/>
            <a:ext cx="11579629" cy="5262979"/>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Yardımcı hizmetler sınıfı personeli, yükseköğretim üst kuruluşlarında, rektörlükte ve rektörlüğe bağlı kuruluşlarda genel sekreterin önerisi üzerine başkan veya rektör, fakültelerde ve fakültelere bağlı kuruluşlarda fakülte sekreterinin önerisi üzerine dekanlar, enstitü ve yüksekokullarda sekreterin önerisi üzerine müdür tarafından atanırlar.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üst kuruluşlarının ve üniversitelerin, yönetim personeli için aylıklı veya sözleşmeli kadroları, yükseköğretim üst kuruluşlarında başkan, üniversitelerde ise rektör tarafından tespit edilir ve ilgili makamlara önerilir.</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Yükseköğretim </a:t>
            </a:r>
            <a:r>
              <a:rPr lang="tr-TR" sz="2400" dirty="0">
                <a:latin typeface="Helvetica" panose="020B0604020202020204" pitchFamily="34" charset="0"/>
                <a:cs typeface="Helvetica" panose="020B0604020202020204" pitchFamily="34" charset="0"/>
              </a:rPr>
              <a:t>üst kuruluşları ile üniversitelerde görevli memur ve diğer görevliler, üst kuruluşlarda genel sekreterlerin, üniversitelerde rektörlerin istek ve önerisi üzerine diğer kamu kuruluşlarına veya Yükseköğretim Kurulu Başkanı tarafından yükseköğretim üst kuruluşları veya yükseköğretim kurumları arasında atanabilirler.</a:t>
            </a:r>
          </a:p>
          <a:p>
            <a:pPr algn="just"/>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5614376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373255" y="45336"/>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DİSİPLİN HÜKÜMLERİ</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133356"/>
            <a:ext cx="11579629" cy="5416868"/>
          </a:xfrm>
          <a:prstGeom prst="rect">
            <a:avLst/>
          </a:prstGeom>
          <a:noFill/>
        </p:spPr>
        <p:txBody>
          <a:bodyPr wrap="square" rtlCol="0">
            <a:spAutoFit/>
          </a:bodyPr>
          <a:lstStyle/>
          <a:p>
            <a:pPr marL="342900" indent="-342900" algn="just">
              <a:buFont typeface="Wingdings" panose="05000000000000000000" pitchFamily="2" charset="2"/>
              <a:buChar char="q"/>
            </a:pPr>
            <a:r>
              <a:rPr lang="tr-TR" sz="2300" dirty="0">
                <a:latin typeface="Helvetica" panose="020B0604020202020204" pitchFamily="34" charset="0"/>
                <a:cs typeface="Helvetica" panose="020B0604020202020204" pitchFamily="34" charset="0"/>
              </a:rPr>
              <a:t>Yükseköğretim Kurulu Başkanı üst kuruluşlar, rektörler ve bağımsız vakıf meslek yüksekokulu </a:t>
            </a:r>
            <a:r>
              <a:rPr lang="tr-TR" sz="2300" dirty="0" smtClean="0">
                <a:latin typeface="Helvetica" panose="020B0604020202020204" pitchFamily="34" charset="0"/>
                <a:cs typeface="Helvetica" panose="020B0604020202020204" pitchFamily="34" charset="0"/>
              </a:rPr>
              <a:t>müdürlerinin; </a:t>
            </a:r>
            <a:r>
              <a:rPr lang="tr-TR" sz="2300" dirty="0">
                <a:latin typeface="Helvetica" panose="020B0604020202020204" pitchFamily="34" charset="0"/>
                <a:cs typeface="Helvetica" panose="020B0604020202020204" pitchFamily="34" charset="0"/>
              </a:rPr>
              <a:t>rektör, üniversitenin; bağımsız vakıf meslek yüksekokulu müdürü, bağımsız vakıf meslek yüksekokulunun; dekan, fakültenin; enstitü ve yüksekokul müdürleri, enstitü ve yüksekokulların; kadrosu bulunan uygulama araştırma merkezi ile bağımsız enstitü müdürleri, uygulama araştırma merkezi ile enstitünün; bu birimlerin genel sekreter veya sekreterleri de bağlı birim personelinin disiplin amirleridir</a:t>
            </a:r>
            <a:r>
              <a:rPr lang="tr-TR" sz="2300"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Devlet </a:t>
            </a:r>
            <a:r>
              <a:rPr lang="tr-TR" sz="2300" dirty="0">
                <a:latin typeface="Helvetica" panose="020B0604020202020204" pitchFamily="34" charset="0"/>
                <a:cs typeface="Helvetica" panose="020B0604020202020204" pitchFamily="34" charset="0"/>
              </a:rPr>
              <a:t>ve vakıf yükseköğretim kurumlarının öğretim elemanlarına uygulanabilecek disiplin cezaları uyarma, kınama, aylıktan veya ücretten kesme, kademe ilerlemesinin durdurulması veya birden fazla ücretten kesme, üniversite öğretim mesleğinden çıkarma ve kamu görevinden çıkarma cezalarıdır. </a:t>
            </a:r>
            <a:endParaRPr lang="tr-TR" sz="23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300" dirty="0" smtClean="0">
                <a:latin typeface="Helvetica" panose="020B0604020202020204" pitchFamily="34" charset="0"/>
                <a:cs typeface="Helvetica" panose="020B0604020202020204" pitchFamily="34" charset="0"/>
              </a:rPr>
              <a:t>Öğretim </a:t>
            </a:r>
            <a:r>
              <a:rPr lang="tr-TR" sz="2300" dirty="0">
                <a:latin typeface="Helvetica" panose="020B0604020202020204" pitchFamily="34" charset="0"/>
                <a:cs typeface="Helvetica" panose="020B0604020202020204" pitchFamily="34" charset="0"/>
              </a:rPr>
              <a:t>elemanları dışında iş sözleşmesiyle çalışan personel 22/5/2003 tarihli ve 4857 sayılı İş Kanunu ve iş sözleşmesi veya toplu iş sözleşmesine tabidir. Memurlar hakkında ise 657 sayılı Devlet Memurları Kanununun 125 inci maddesi uygulanır.</a:t>
            </a:r>
          </a:p>
          <a:p>
            <a:pPr algn="just"/>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60542554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373255" y="45336"/>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DİSİPLİN HÜKÜMLERİ-UYARMA</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133356"/>
            <a:ext cx="11579629" cy="5632311"/>
          </a:xfrm>
          <a:prstGeom prst="rect">
            <a:avLst/>
          </a:prstGeom>
          <a:noFill/>
        </p:spPr>
        <p:txBody>
          <a:bodyPr wrap="square" rtlCol="0">
            <a:spAutoFit/>
          </a:bodyPr>
          <a:lstStyle/>
          <a:p>
            <a:pPr algn="just"/>
            <a:r>
              <a:rPr lang="en-US" sz="2800" b="1" u="sng" dirty="0" err="1">
                <a:latin typeface="Helvetica" panose="020B0604020202020204" pitchFamily="34" charset="0"/>
                <a:cs typeface="Helvetica" panose="020B0604020202020204" pitchFamily="34" charset="0"/>
              </a:rPr>
              <a:t>Uyarma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Öğretim</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elemanına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görevinde</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ve</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davranışlarında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daha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dikkatli</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olması</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gerektiğinin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yazı</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ile</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bildirilmesidir</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Uyarma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cezasını</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gerektiren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fiiller</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şunlardır</a:t>
            </a:r>
            <a:r>
              <a:rPr lang="en-US" sz="2800" dirty="0" smtClean="0">
                <a:latin typeface="Helvetica" panose="020B0604020202020204" pitchFamily="34" charset="0"/>
                <a:cs typeface="Helvetica" panose="020B0604020202020204" pitchFamily="34" charset="0"/>
              </a:rPr>
              <a:t>:</a:t>
            </a:r>
            <a:endParaRPr lang="tr-TR" sz="2800" dirty="0" smtClean="0">
              <a:latin typeface="Helvetica" panose="020B0604020202020204" pitchFamily="34" charset="0"/>
              <a:cs typeface="Helvetica" panose="020B0604020202020204" pitchFamily="34" charset="0"/>
            </a:endParaRPr>
          </a:p>
          <a:p>
            <a:pPr algn="just"/>
            <a:endParaRPr lang="en-US" sz="28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en-US" sz="2800" dirty="0" err="1" smtClean="0">
                <a:latin typeface="Helvetica" panose="020B0604020202020204" pitchFamily="34" charset="0"/>
                <a:cs typeface="Helvetica" panose="020B0604020202020204" pitchFamily="34" charset="0"/>
              </a:rPr>
              <a:t>Maiyetindeki</a:t>
            </a:r>
            <a:r>
              <a:rPr lang="en-US" sz="2800" dirty="0" smtClean="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elemanların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yetiştirilmesinde</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özen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göstermemek</a:t>
            </a:r>
            <a:r>
              <a:rPr lang="en-US" sz="2800" dirty="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en-US" sz="2800" dirty="0" err="1" smtClean="0">
                <a:latin typeface="Helvetica" panose="020B0604020202020204" pitchFamily="34" charset="0"/>
                <a:cs typeface="Helvetica" panose="020B0604020202020204" pitchFamily="34" charset="0"/>
              </a:rPr>
              <a:t>Destek</a:t>
            </a:r>
            <a:r>
              <a:rPr lang="en-US" sz="2800" dirty="0" smtClean="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alınarak</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yürütülen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araştırmalar</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sonucu</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yapılan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yayınlarda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destek</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veren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kişi</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kurum</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veya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kuruluşlar</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ile</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bunların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katkılarını</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belirtmemek</a:t>
            </a:r>
            <a:r>
              <a:rPr lang="en-US" sz="2800" dirty="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en-US" sz="2800" dirty="0" err="1" smtClean="0">
                <a:latin typeface="Helvetica" panose="020B0604020202020204" pitchFamily="34" charset="0"/>
                <a:cs typeface="Helvetica" panose="020B0604020202020204" pitchFamily="34" charset="0"/>
              </a:rPr>
              <a:t>Görevin</a:t>
            </a:r>
            <a:r>
              <a:rPr lang="en-US" sz="2800" dirty="0" smtClean="0">
                <a:latin typeface="Helvetica" panose="020B0604020202020204" pitchFamily="34" charset="0"/>
                <a:cs typeface="Helvetica" panose="020B0604020202020204" pitchFamily="34" charset="0"/>
              </a:rPr>
              <a:t> </a:t>
            </a:r>
            <a:r>
              <a:rPr lang="en-US" sz="2800" dirty="0">
                <a:latin typeface="Helvetica" panose="020B0604020202020204" pitchFamily="34" charset="0"/>
                <a:cs typeface="Helvetica" panose="020B0604020202020204" pitchFamily="34" charset="0"/>
              </a:rPr>
              <a:t>tam ve </a:t>
            </a:r>
            <a:r>
              <a:rPr lang="en-US" sz="2800" dirty="0" err="1">
                <a:latin typeface="Helvetica" panose="020B0604020202020204" pitchFamily="34" charset="0"/>
                <a:cs typeface="Helvetica" panose="020B0604020202020204" pitchFamily="34" charset="0"/>
              </a:rPr>
              <a:t>zamanında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yapılmasında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görev</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mahallinde</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kurumlarca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belirlenen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usul</a:t>
            </a:r>
            <a:r>
              <a:rPr lang="en-US" sz="2800" dirty="0">
                <a:latin typeface="Helvetica" panose="020B0604020202020204" pitchFamily="34" charset="0"/>
                <a:cs typeface="Helvetica" panose="020B0604020202020204" pitchFamily="34" charset="0"/>
              </a:rPr>
              <a:t> ve </a:t>
            </a:r>
            <a:r>
              <a:rPr lang="en-US" sz="2800" dirty="0" err="1">
                <a:latin typeface="Helvetica" panose="020B0604020202020204" pitchFamily="34" charset="0"/>
                <a:cs typeface="Helvetica" panose="020B0604020202020204" pitchFamily="34" charset="0"/>
              </a:rPr>
              <a:t>esasların</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yerine</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getirilmesinde</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kayıtsızlık</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göstermek</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veya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düzensiz</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davranmak</a:t>
            </a:r>
            <a:r>
              <a:rPr lang="en-US" sz="2800" dirty="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en-US" sz="2800" dirty="0" err="1" smtClean="0">
                <a:latin typeface="Helvetica" panose="020B0604020202020204" pitchFamily="34" charset="0"/>
                <a:cs typeface="Helvetica" panose="020B0604020202020204" pitchFamily="34" charset="0"/>
              </a:rPr>
              <a:t>Usulsüz</a:t>
            </a:r>
            <a:r>
              <a:rPr lang="en-US" sz="2800" dirty="0" smtClean="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müracaat</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veya</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şikayette</a:t>
            </a:r>
            <a:r>
              <a:rPr lang="en-US" sz="2800" dirty="0">
                <a:latin typeface="Helvetica" panose="020B0604020202020204" pitchFamily="34" charset="0"/>
                <a:cs typeface="Helvetica" panose="020B0604020202020204" pitchFamily="34" charset="0"/>
              </a:rPr>
              <a:t> </a:t>
            </a:r>
            <a:r>
              <a:rPr lang="en-US" sz="2800" dirty="0" err="1">
                <a:latin typeface="Helvetica" panose="020B0604020202020204" pitchFamily="34" charset="0"/>
                <a:cs typeface="Helvetica" panose="020B0604020202020204" pitchFamily="34" charset="0"/>
              </a:rPr>
              <a:t>bulunmak</a:t>
            </a:r>
            <a:r>
              <a:rPr lang="en-US" sz="2800" dirty="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13400240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DİSİPLİN HÜKÜMLERİ-KINAMA</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133356"/>
            <a:ext cx="11579629" cy="4893647"/>
          </a:xfrm>
          <a:prstGeom prst="rect">
            <a:avLst/>
          </a:prstGeom>
          <a:noFill/>
        </p:spPr>
        <p:txBody>
          <a:bodyPr wrap="square" rtlCol="0">
            <a:spAutoFit/>
          </a:bodyPr>
          <a:lstStyle/>
          <a:p>
            <a:pPr algn="just"/>
            <a:r>
              <a:rPr lang="tr-TR" sz="2600" b="1" u="sng" dirty="0">
                <a:latin typeface="Helvetica" panose="020B0604020202020204" pitchFamily="34" charset="0"/>
                <a:cs typeface="Helvetica" panose="020B0604020202020204" pitchFamily="34" charset="0"/>
              </a:rPr>
              <a:t>Kınama</a:t>
            </a:r>
            <a:r>
              <a:rPr lang="tr-TR" sz="2600" dirty="0">
                <a:latin typeface="Helvetica" panose="020B0604020202020204" pitchFamily="34" charset="0"/>
                <a:cs typeface="Helvetica" panose="020B0604020202020204" pitchFamily="34" charset="0"/>
              </a:rPr>
              <a:t>: Öğretim elemanına, görevinde ve davranışlarında kusurlu olduğunun yazı ile bildirilmesidir. Kınama cezasını gerektiren fiiller şunlardır</a:t>
            </a:r>
            <a:r>
              <a:rPr lang="tr-TR" sz="2600" dirty="0" smtClean="0">
                <a:latin typeface="Helvetica" panose="020B0604020202020204" pitchFamily="34" charset="0"/>
                <a:cs typeface="Helvetica" panose="020B0604020202020204" pitchFamily="34" charset="0"/>
              </a:rPr>
              <a:t>:</a:t>
            </a:r>
          </a:p>
          <a:p>
            <a:pPr algn="just"/>
            <a:endParaRPr lang="tr-TR" sz="26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Resmi </a:t>
            </a:r>
            <a:r>
              <a:rPr lang="tr-TR" sz="2600" dirty="0">
                <a:latin typeface="Helvetica" panose="020B0604020202020204" pitchFamily="34" charset="0"/>
                <a:cs typeface="Helvetica" panose="020B0604020202020204" pitchFamily="34" charset="0"/>
              </a:rPr>
              <a:t>olarak ders vermekle yükümlü bulunulan öğrencilere özel ders vermek.</a:t>
            </a:r>
          </a:p>
          <a:p>
            <a:pPr marL="342900" indent="-3429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Üniversite </a:t>
            </a:r>
            <a:r>
              <a:rPr lang="tr-TR" sz="2600" dirty="0">
                <a:latin typeface="Helvetica" panose="020B0604020202020204" pitchFamily="34" charset="0"/>
                <a:cs typeface="Helvetica" panose="020B0604020202020204" pitchFamily="34" charset="0"/>
              </a:rPr>
              <a:t>veya bağlı birimlerin sınırları içinde herhangi bir yeri kurumun izni olmadan hizmetin amaçları dışında kullanmak veya kullandırmak.</a:t>
            </a:r>
          </a:p>
          <a:p>
            <a:pPr marL="342900" indent="-3429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Yayınlarında </a:t>
            </a:r>
            <a:r>
              <a:rPr lang="tr-TR" sz="2600" dirty="0">
                <a:latin typeface="Helvetica" panose="020B0604020202020204" pitchFamily="34" charset="0"/>
                <a:cs typeface="Helvetica" panose="020B0604020202020204" pitchFamily="34" charset="0"/>
              </a:rPr>
              <a:t>hasta haklarına riayet etmemek.</a:t>
            </a:r>
          </a:p>
          <a:p>
            <a:pPr marL="342900" indent="-3429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İnsanlarla </a:t>
            </a:r>
            <a:r>
              <a:rPr lang="tr-TR" sz="2600" dirty="0">
                <a:latin typeface="Helvetica" panose="020B0604020202020204" pitchFamily="34" charset="0"/>
                <a:cs typeface="Helvetica" panose="020B0604020202020204" pitchFamily="34" charset="0"/>
              </a:rPr>
              <a:t>ilgili biyomedikal araştırmalarda veya diğer klinik araştırmalarda ilgili mevzuat hükümlerine aykırı davranmak.</a:t>
            </a:r>
          </a:p>
          <a:p>
            <a:pPr marL="342900" indent="-342900" algn="just">
              <a:buFont typeface="Wingdings" panose="05000000000000000000" pitchFamily="2" charset="2"/>
              <a:buChar char="q"/>
            </a:pPr>
            <a:r>
              <a:rPr lang="tr-TR" sz="2600" dirty="0" smtClean="0">
                <a:latin typeface="Helvetica" panose="020B0604020202020204" pitchFamily="34" charset="0"/>
                <a:cs typeface="Helvetica" panose="020B0604020202020204" pitchFamily="34" charset="0"/>
              </a:rPr>
              <a:t>İncelemek </a:t>
            </a:r>
            <a:r>
              <a:rPr lang="tr-TR" sz="2600" dirty="0">
                <a:latin typeface="Helvetica" panose="020B0604020202020204" pitchFamily="34" charset="0"/>
                <a:cs typeface="Helvetica" panose="020B0604020202020204" pitchFamily="34" charset="0"/>
              </a:rPr>
              <a:t>üzere görevlendirildiği bir eserde yer alan bilgileri eser sahibinin açık izni olmaksızın yayımlanmadan önce başkalarıyla paylaşmak</a:t>
            </a:r>
            <a:r>
              <a:rPr lang="tr-TR" sz="2600" dirty="0" smtClean="0">
                <a:latin typeface="Helvetica" panose="020B0604020202020204" pitchFamily="34" charset="0"/>
                <a:cs typeface="Helvetica" panose="020B0604020202020204" pitchFamily="34" charset="0"/>
              </a:rPr>
              <a:t>.</a:t>
            </a:r>
            <a:endParaRPr lang="tr-TR" sz="26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09998240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DİSİPLİN HÜKÜMLERİ-KINAMA</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133356"/>
            <a:ext cx="11579629" cy="5262979"/>
          </a:xfrm>
          <a:prstGeom prst="rect">
            <a:avLst/>
          </a:prstGeom>
          <a:noFill/>
        </p:spPr>
        <p:txBody>
          <a:bodyPr wrap="square" rtlCol="0">
            <a:spAutoFit/>
          </a:bodyPr>
          <a:lstStyle/>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Bilimsel </a:t>
            </a:r>
            <a:r>
              <a:rPr lang="tr-TR" sz="2800" dirty="0">
                <a:latin typeface="Helvetica" panose="020B0604020202020204" pitchFamily="34" charset="0"/>
                <a:cs typeface="Helvetica" panose="020B0604020202020204" pitchFamily="34" charset="0"/>
              </a:rPr>
              <a:t>bir çalışma kapsamında yapılan anket ve tutum araştırmalarında katılımcıların açık rızasını almadan ya da araştırma bir kurumda yapılacaksa ayrıca kurumun iznini almadan elde edilen verileri yayımlamak</a:t>
            </a:r>
            <a:r>
              <a:rPr lang="tr-TR" sz="2800"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Araştırma </a:t>
            </a:r>
            <a:r>
              <a:rPr lang="tr-TR" sz="2800" dirty="0">
                <a:latin typeface="Helvetica" panose="020B0604020202020204" pitchFamily="34" charset="0"/>
                <a:cs typeface="Helvetica" panose="020B0604020202020204" pitchFamily="34" charset="0"/>
              </a:rPr>
              <a:t>ve deneylerde, çalışmalara başlamadan önce alınması gereken izinleri yetkili birimlerden yazılı olarak almamak.</a:t>
            </a: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Araştırma </a:t>
            </a:r>
            <a:r>
              <a:rPr lang="tr-TR" sz="2800" dirty="0">
                <a:latin typeface="Helvetica" panose="020B0604020202020204" pitchFamily="34" charset="0"/>
                <a:cs typeface="Helvetica" panose="020B0604020202020204" pitchFamily="34" charset="0"/>
              </a:rPr>
              <a:t>ve deneylerde mevzuatın veya Türkiye’nin taraf olduğu uluslararası sözleşmelerin ilgili araştırma ve deneylere dair hükümlerine aykırı çalışmalarda bulunmak.</a:t>
            </a:r>
          </a:p>
          <a:p>
            <a:pPr marL="342900" indent="-342900" algn="just">
              <a:buFont typeface="Wingdings" panose="05000000000000000000" pitchFamily="2" charset="2"/>
              <a:buChar char="q"/>
            </a:pPr>
            <a:r>
              <a:rPr lang="tr-TR" sz="2800" dirty="0" smtClean="0">
                <a:latin typeface="Helvetica" panose="020B0604020202020204" pitchFamily="34" charset="0"/>
                <a:cs typeface="Helvetica" panose="020B0604020202020204" pitchFamily="34" charset="0"/>
              </a:rPr>
              <a:t>Araştırmacılar </a:t>
            </a:r>
            <a:r>
              <a:rPr lang="tr-TR" sz="2800" dirty="0">
                <a:latin typeface="Helvetica" panose="020B0604020202020204" pitchFamily="34" charset="0"/>
                <a:cs typeface="Helvetica" panose="020B0604020202020204" pitchFamily="34" charset="0"/>
              </a:rPr>
              <a:t>veya yetkililerce, yapılan bilimsel araştırma ile ilgili olarak muhtemel zararlı uygulamalar konusunda ilgilileri bilgilendirme ve uyarma yükümlülüğüne uymamak</a:t>
            </a:r>
            <a:r>
              <a:rPr lang="tr-TR" sz="2800" dirty="0" smtClean="0">
                <a:latin typeface="Helvetica" panose="020B0604020202020204" pitchFamily="34" charset="0"/>
                <a:cs typeface="Helvetica" panose="020B0604020202020204" pitchFamily="34" charset="0"/>
              </a:rPr>
              <a:t>.</a:t>
            </a:r>
            <a:endParaRPr lang="tr-TR" sz="36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423893220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61665"/>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DİSİPLİN HÜKÜMLERİ-KINAMA</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133356"/>
            <a:ext cx="11579629" cy="5170646"/>
          </a:xfrm>
          <a:prstGeom prst="rect">
            <a:avLst/>
          </a:prstGeom>
          <a:noFill/>
        </p:spPr>
        <p:txBody>
          <a:bodyPr wrap="square" rtlCol="0">
            <a:spAutoFit/>
          </a:bodyPr>
          <a:lstStyle/>
          <a:p>
            <a:pPr marL="342900" indent="-342900">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İçeriği </a:t>
            </a:r>
            <a:r>
              <a:rPr lang="tr-TR" sz="2200" dirty="0">
                <a:latin typeface="Helvetica" panose="020B0604020202020204" pitchFamily="34" charset="0"/>
                <a:cs typeface="Helvetica" panose="020B0604020202020204" pitchFamily="34" charset="0"/>
              </a:rPr>
              <a:t>itibarıyla şiddet veya nefret amaçlı bildiri, afiş, pankart, bant ve benzerlerini basmak, çoğaltmak, dağıtmak veya bunları teşhir etmek yahut kurumların herhangi bir yerine asmak</a:t>
            </a:r>
            <a:r>
              <a:rPr lang="tr-TR" sz="2200" dirty="0" smtClean="0">
                <a:latin typeface="Helvetica" panose="020B0604020202020204" pitchFamily="34" charset="0"/>
                <a:cs typeface="Helvetica" panose="020B0604020202020204" pitchFamily="34" charset="0"/>
              </a:rPr>
              <a:t>.</a:t>
            </a:r>
            <a:endParaRPr lang="tr-TR" sz="2200" i="1" baseline="30000" dirty="0">
              <a:latin typeface="Helvetica" panose="020B0604020202020204" pitchFamily="34" charset="0"/>
              <a:cs typeface="Helvetica" panose="020B0604020202020204" pitchFamily="34" charset="0"/>
            </a:endParaRPr>
          </a:p>
          <a:p>
            <a:pPr marL="342900" indent="-342900">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Yükseköğretim </a:t>
            </a:r>
            <a:r>
              <a:rPr lang="tr-TR" sz="2200" dirty="0">
                <a:latin typeface="Helvetica" panose="020B0604020202020204" pitchFamily="34" charset="0"/>
                <a:cs typeface="Helvetica" panose="020B0604020202020204" pitchFamily="34" charset="0"/>
              </a:rPr>
              <a:t>kurumları içinde siyasi parti faaliyetinde bulunmak veya siyasi parti propagandası yapmak.</a:t>
            </a:r>
          </a:p>
          <a:p>
            <a:pPr marL="342900" indent="-342900">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Görevin </a:t>
            </a:r>
            <a:r>
              <a:rPr lang="tr-TR" sz="2200" dirty="0">
                <a:latin typeface="Helvetica" panose="020B0604020202020204" pitchFamily="34" charset="0"/>
                <a:cs typeface="Helvetica" panose="020B0604020202020204" pitchFamily="34" charset="0"/>
              </a:rPr>
              <a:t>tam ve zamanında yapılmasında, görev mahallinde kurumlarca belirlenen usul ve esasların yerine getirilmesinde, kusurlu davranmak.</a:t>
            </a:r>
          </a:p>
          <a:p>
            <a:pPr marL="342900" indent="-342900">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Mevzuatta </a:t>
            </a:r>
            <a:r>
              <a:rPr lang="tr-TR" sz="2200" dirty="0">
                <a:latin typeface="Helvetica" panose="020B0604020202020204" pitchFamily="34" charset="0"/>
                <a:cs typeface="Helvetica" panose="020B0604020202020204" pitchFamily="34" charset="0"/>
              </a:rPr>
              <a:t>öngörülen bildirim yükümlülüğünü yerine getirmemek.</a:t>
            </a:r>
          </a:p>
          <a:p>
            <a:pPr marL="342900" indent="-342900">
              <a:buFont typeface="Wingdings" panose="05000000000000000000" pitchFamily="2" charset="2"/>
              <a:buChar char="q"/>
            </a:pPr>
            <a:r>
              <a:rPr lang="tr-TR" sz="2200" dirty="0">
                <a:latin typeface="Helvetica" panose="020B0604020202020204" pitchFamily="34" charset="0"/>
                <a:cs typeface="Helvetica" panose="020B0604020202020204" pitchFamily="34" charset="0"/>
              </a:rPr>
              <a:t> </a:t>
            </a:r>
            <a:r>
              <a:rPr lang="tr-TR" sz="2200" dirty="0" smtClean="0">
                <a:latin typeface="Helvetica" panose="020B0604020202020204" pitchFamily="34" charset="0"/>
                <a:cs typeface="Helvetica" panose="020B0604020202020204" pitchFamily="34" charset="0"/>
              </a:rPr>
              <a:t>Görevi </a:t>
            </a:r>
            <a:r>
              <a:rPr lang="tr-TR" sz="2200" dirty="0">
                <a:latin typeface="Helvetica" panose="020B0604020202020204" pitchFamily="34" charset="0"/>
                <a:cs typeface="Helvetica" panose="020B0604020202020204" pitchFamily="34" charset="0"/>
              </a:rPr>
              <a:t>sırasında amirine sözle saygısızlık etmek.</a:t>
            </a:r>
          </a:p>
          <a:p>
            <a:pPr marL="342900" indent="-342900">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Görevle </a:t>
            </a:r>
            <a:r>
              <a:rPr lang="tr-TR" sz="2200" dirty="0">
                <a:latin typeface="Helvetica" panose="020B0604020202020204" pitchFamily="34" charset="0"/>
                <a:cs typeface="Helvetica" panose="020B0604020202020204" pitchFamily="34" charset="0"/>
              </a:rPr>
              <a:t>ilgili resmi araç, gereç ve benzeri eşyayı özel işlerinde kullanmak, kaybetmek veya kusurlu davranışlarıyla bunlara zarar vermek.</a:t>
            </a:r>
          </a:p>
          <a:p>
            <a:pPr marL="342900" indent="-342900">
              <a:buFont typeface="Wingdings" panose="05000000000000000000" pitchFamily="2" charset="2"/>
              <a:buChar char="q"/>
            </a:pPr>
            <a:r>
              <a:rPr lang="tr-TR" sz="2200" dirty="0">
                <a:latin typeface="Helvetica" panose="020B0604020202020204" pitchFamily="34" charset="0"/>
                <a:cs typeface="Helvetica" panose="020B0604020202020204" pitchFamily="34" charset="0"/>
              </a:rPr>
              <a:t> </a:t>
            </a:r>
            <a:r>
              <a:rPr lang="tr-TR" sz="2200" dirty="0" smtClean="0">
                <a:latin typeface="Helvetica" panose="020B0604020202020204" pitchFamily="34" charset="0"/>
                <a:cs typeface="Helvetica" panose="020B0604020202020204" pitchFamily="34" charset="0"/>
              </a:rPr>
              <a:t>Taşıdığı </a:t>
            </a:r>
            <a:r>
              <a:rPr lang="tr-TR" sz="2200" dirty="0">
                <a:latin typeface="Helvetica" panose="020B0604020202020204" pitchFamily="34" charset="0"/>
                <a:cs typeface="Helvetica" panose="020B0604020202020204" pitchFamily="34" charset="0"/>
              </a:rPr>
              <a:t>sıfatın gerektirdiği özen yükümlülüğüne aykırı, genel ahlak ve edep dışı tutum ve davranışlarda bulunmak.</a:t>
            </a:r>
          </a:p>
          <a:p>
            <a:pPr marL="342900" indent="-342900">
              <a:buFont typeface="Wingdings" panose="05000000000000000000" pitchFamily="2" charset="2"/>
              <a:buChar char="q"/>
            </a:pPr>
            <a:r>
              <a:rPr lang="tr-TR" sz="2200" dirty="0">
                <a:latin typeface="Helvetica" panose="020B0604020202020204" pitchFamily="34" charset="0"/>
                <a:cs typeface="Helvetica" panose="020B0604020202020204" pitchFamily="34" charset="0"/>
              </a:rPr>
              <a:t> </a:t>
            </a:r>
            <a:r>
              <a:rPr lang="tr-TR" sz="2200" dirty="0" smtClean="0">
                <a:latin typeface="Helvetica" panose="020B0604020202020204" pitchFamily="34" charset="0"/>
                <a:cs typeface="Helvetica" panose="020B0604020202020204" pitchFamily="34" charset="0"/>
              </a:rPr>
              <a:t>Görevi </a:t>
            </a:r>
            <a:r>
              <a:rPr lang="tr-TR" sz="2200" dirty="0">
                <a:latin typeface="Helvetica" panose="020B0604020202020204" pitchFamily="34" charset="0"/>
                <a:cs typeface="Helvetica" panose="020B0604020202020204" pitchFamily="34" charset="0"/>
              </a:rPr>
              <a:t>gereği katılmakla yükümlü olduğu kurul ve toplantılara izinsiz veya özürsüz olarak bir yıl içinde birden fazla katılmamak.</a:t>
            </a:r>
          </a:p>
        </p:txBody>
      </p:sp>
    </p:spTree>
    <p:extLst>
      <p:ext uri="{BB962C8B-B14F-4D97-AF65-F5344CB8AC3E}">
        <p14:creationId xmlns:p14="http://schemas.microsoft.com/office/powerpoint/2010/main" val="180537956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TANIMLAR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840952"/>
            <a:ext cx="11579629" cy="5632311"/>
          </a:xfrm>
          <a:prstGeom prst="rect">
            <a:avLst/>
          </a:prstGeom>
          <a:noFill/>
        </p:spPr>
        <p:txBody>
          <a:bodyPr wrap="square" rtlCol="0">
            <a:spAutoFit/>
          </a:bodyPr>
          <a:lstStyle/>
          <a:p>
            <a:pPr algn="ctr"/>
            <a:endParaRPr lang="tr-TR" sz="2400" b="1" dirty="0" smtClean="0">
              <a:solidFill>
                <a:schemeClr val="bg1"/>
              </a:solidFill>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Tıpta </a:t>
            </a:r>
            <a:r>
              <a:rPr lang="tr-TR" sz="2400" b="1" dirty="0">
                <a:latin typeface="Helvetica" panose="020B0604020202020204" pitchFamily="34" charset="0"/>
                <a:cs typeface="Helvetica" panose="020B0604020202020204" pitchFamily="34" charset="0"/>
              </a:rPr>
              <a:t>Uzmanlık</a:t>
            </a:r>
            <a:r>
              <a:rPr lang="tr-TR" sz="2400" dirty="0">
                <a:latin typeface="Helvetica" panose="020B0604020202020204" pitchFamily="34" charset="0"/>
                <a:cs typeface="Helvetica" panose="020B0604020202020204" pitchFamily="34" charset="0"/>
              </a:rPr>
              <a:t>: Sağlık ve Sosyal Yardım Bakanlığı tarafından düzenlenen esaslara göre yürütülen ve tıp doktorlarına belirli alanlarda özel yetenek ve yetki sağlamayı amaçlayan bir yükseköğretimdir.</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Sanatta </a:t>
            </a:r>
            <a:r>
              <a:rPr lang="tr-TR" sz="2400" b="1" dirty="0">
                <a:latin typeface="Helvetica" panose="020B0604020202020204" pitchFamily="34" charset="0"/>
                <a:cs typeface="Helvetica" panose="020B0604020202020204" pitchFamily="34" charset="0"/>
              </a:rPr>
              <a:t>Yeterlik</a:t>
            </a:r>
            <a:r>
              <a:rPr lang="tr-TR" sz="2400" dirty="0">
                <a:latin typeface="Helvetica" panose="020B0604020202020204" pitchFamily="34" charset="0"/>
                <a:cs typeface="Helvetica" panose="020B0604020202020204" pitchFamily="34" charset="0"/>
              </a:rPr>
              <a:t>: Lisansa dayalı en az altı</a:t>
            </a:r>
            <a:r>
              <a:rPr lang="tr-TR" sz="2400" dirty="0" smtClean="0">
                <a:latin typeface="Helvetica" panose="020B0604020202020204" pitchFamily="34" charset="0"/>
                <a:cs typeface="Helvetica" panose="020B0604020202020204" pitchFamily="34" charset="0"/>
              </a:rPr>
              <a:t>, yüksek </a:t>
            </a:r>
            <a:r>
              <a:rPr lang="tr-TR" sz="2400" dirty="0">
                <a:latin typeface="Helvetica" panose="020B0604020202020204" pitchFamily="34" charset="0"/>
                <a:cs typeface="Helvetica" panose="020B0604020202020204" pitchFamily="34" charset="0"/>
              </a:rPr>
              <a:t>lisansa dayalı en az dört yarı yıllık programı kapsayan ve orijinal bir sanat eserinin ortaya konulmasını, müzik ve sahne sanatlarında ise üstün bir uygulama ve yaratıcılığı amaçlayan doktora düzeyinde lisans üstü bir yükseköğretim eşdeğeridir.</a:t>
            </a:r>
          </a:p>
          <a:p>
            <a:pPr marL="342900" indent="-342900" algn="just">
              <a:buFont typeface="Wingdings" panose="05000000000000000000" pitchFamily="2" charset="2"/>
              <a:buChar char="q"/>
            </a:pPr>
            <a:r>
              <a:rPr lang="tr-TR" sz="2400" b="1" dirty="0" smtClean="0">
                <a:latin typeface="Helvetica" panose="020B0604020202020204" pitchFamily="34" charset="0"/>
                <a:cs typeface="Helvetica" panose="020B0604020202020204" pitchFamily="34" charset="0"/>
              </a:rPr>
              <a:t>Veteriner </a:t>
            </a:r>
            <a:r>
              <a:rPr lang="tr-TR" sz="2400" b="1" dirty="0">
                <a:latin typeface="Helvetica" panose="020B0604020202020204" pitchFamily="34" charset="0"/>
                <a:cs typeface="Helvetica" panose="020B0604020202020204" pitchFamily="34" charset="0"/>
              </a:rPr>
              <a:t>Hekimlikte Uzmanlık</a:t>
            </a:r>
            <a:r>
              <a:rPr lang="tr-TR" sz="2400" dirty="0">
                <a:latin typeface="Helvetica" panose="020B0604020202020204" pitchFamily="34" charset="0"/>
                <a:cs typeface="Helvetica" panose="020B0604020202020204" pitchFamily="34" charset="0"/>
              </a:rPr>
              <a:t>: Gıda, Tarım ve Hayvancılık Bakanlığı tarafından düzenlenen esaslara göre yürütülen ve veteriner hekimlere belirli alanlarda özel yetenek ve yetki sağlamayı amaçlayan bir yükseköğretimdir.</a:t>
            </a:r>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359827472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DİSİPLİN HÜKÜMLERİ-AYLIKTAN KESME</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133356"/>
            <a:ext cx="11579629" cy="5262979"/>
          </a:xfrm>
          <a:prstGeom prst="rect">
            <a:avLst/>
          </a:prstGeom>
          <a:noFill/>
        </p:spPr>
        <p:txBody>
          <a:bodyPr wrap="square" rtlCol="0">
            <a:spAutoFit/>
          </a:bodyPr>
          <a:lstStyle/>
          <a:p>
            <a:pPr algn="just"/>
            <a:r>
              <a:rPr lang="tr-TR" sz="2100" dirty="0">
                <a:latin typeface="Helvetica" panose="020B0604020202020204" pitchFamily="34" charset="0"/>
                <a:cs typeface="Helvetica" panose="020B0604020202020204" pitchFamily="34" charset="0"/>
              </a:rPr>
              <a:t>Brüt aylıktan; veya ücretten bir defaya mahsus olmak üzere 1/30 ila 1/8 arasında kesinti yapılmasıdır. Aylıktan veya ücretten kesme cezasını gerektiren fiiller şunlardır</a:t>
            </a:r>
            <a:r>
              <a:rPr lang="tr-TR" sz="2100"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Yükseköğretim </a:t>
            </a:r>
            <a:r>
              <a:rPr lang="tr-TR" sz="2100" dirty="0">
                <a:latin typeface="Helvetica" panose="020B0604020202020204" pitchFamily="34" charset="0"/>
                <a:cs typeface="Helvetica" panose="020B0604020202020204" pitchFamily="34" charset="0"/>
              </a:rPr>
              <a:t>üst kuruluşları ile yükseköğretim kurumlarının organlarında yapılan konuşma ve alınan kararları, yetkili olmadığı halde organ veya üyelerinin aleyhinde davranışlara yol açmak maksadıyla dışarı yaymak.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Kuruma </a:t>
            </a:r>
            <a:r>
              <a:rPr lang="tr-TR" sz="2100" dirty="0">
                <a:latin typeface="Helvetica" panose="020B0604020202020204" pitchFamily="34" charset="0"/>
                <a:cs typeface="Helvetica" panose="020B0604020202020204" pitchFamily="34" charset="0"/>
              </a:rPr>
              <a:t>ait araç, gereç, belge ve benzeri eşyayı görevin sona ermesine ve kurumca yazı ile istenmesine rağmen belirlenen süre içinde geri vermemek.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Araştırma </a:t>
            </a:r>
            <a:r>
              <a:rPr lang="tr-TR" sz="2100" dirty="0">
                <a:latin typeface="Helvetica" panose="020B0604020202020204" pitchFamily="34" charset="0"/>
                <a:cs typeface="Helvetica" panose="020B0604020202020204" pitchFamily="34" charset="0"/>
              </a:rPr>
              <a:t>ve deneylerde, hayvanlara ve ekolojik dengeye zarar vermek.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Bilimsel </a:t>
            </a:r>
            <a:r>
              <a:rPr lang="tr-TR" sz="2100" dirty="0">
                <a:latin typeface="Helvetica" panose="020B0604020202020204" pitchFamily="34" charset="0"/>
                <a:cs typeface="Helvetica" panose="020B0604020202020204" pitchFamily="34" charset="0"/>
              </a:rPr>
              <a:t>çalışmalarda, diğer kişi ve kurumlardan temin edilen veri ve bilgileri, izin verildiği ölçüde ve şekilde kullanmamak, bu bilgilerin gizliliğine riayet etmemek ve korunmasını sağlamamak.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Bilimsel </a:t>
            </a:r>
            <a:r>
              <a:rPr lang="tr-TR" sz="2100" dirty="0">
                <a:latin typeface="Helvetica" panose="020B0604020202020204" pitchFamily="34" charset="0"/>
                <a:cs typeface="Helvetica" panose="020B0604020202020204" pitchFamily="34" charset="0"/>
              </a:rPr>
              <a:t>araştırma için sağlanan veya ayrılan kaynakları, mekânları, imkânları ve cihazları amaç dışı kullanmak.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Bir </a:t>
            </a:r>
            <a:r>
              <a:rPr lang="tr-TR" sz="2100" dirty="0">
                <a:latin typeface="Helvetica" panose="020B0604020202020204" pitchFamily="34" charset="0"/>
                <a:cs typeface="Helvetica" panose="020B0604020202020204" pitchFamily="34" charset="0"/>
              </a:rPr>
              <a:t>araştırmanın sonuçlarını, araştırmanın bütünlüğünü bozacak şekilde ve uygun olmayan biçimde parçalara ayırıp birden fazla sayıda yayımlayarak bu yayınları akademik atama ve yükselmelerde ayrı yayınlar olarak sunmak.</a:t>
            </a:r>
          </a:p>
        </p:txBody>
      </p:sp>
    </p:spTree>
    <p:extLst>
      <p:ext uri="{BB962C8B-B14F-4D97-AF65-F5344CB8AC3E}">
        <p14:creationId xmlns:p14="http://schemas.microsoft.com/office/powerpoint/2010/main" val="12211041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DİSİPLİN HÜKÜMLERİ-AYLIKTAN KESME</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133356"/>
            <a:ext cx="11579629" cy="4939814"/>
          </a:xfrm>
          <a:prstGeom prst="rect">
            <a:avLst/>
          </a:prstGeom>
          <a:noFill/>
        </p:spPr>
        <p:txBody>
          <a:bodyPr wrap="square" rtlCol="0">
            <a:spAutoFit/>
          </a:bodyPr>
          <a:lstStyle/>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Aktif </a:t>
            </a:r>
            <a:r>
              <a:rPr lang="tr-TR" sz="2100" dirty="0">
                <a:latin typeface="Helvetica" panose="020B0604020202020204" pitchFamily="34" charset="0"/>
                <a:cs typeface="Helvetica" panose="020B0604020202020204" pitchFamily="34" charset="0"/>
              </a:rPr>
              <a:t>katkısı olmayan kişileri yazarlar arasına dâhil etmek veya olan kişileri dâhil etmemek, yazar sıralamasını gerekçesiz ve uygun olmayan bir biçimde değiştirmek, aktif katkısı olanların isimlerini sonraki baskılarda eserden çıkartmak, aktif katkısı olmadığı hâlde nüfuzunu kullanarak ismini yazarlar arasına dâhil ettirmek.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Dayanaksız</a:t>
            </a:r>
            <a:r>
              <a:rPr lang="tr-TR" sz="2100" dirty="0">
                <a:latin typeface="Helvetica" panose="020B0604020202020204" pitchFamily="34" charset="0"/>
                <a:cs typeface="Helvetica" panose="020B0604020202020204" pitchFamily="34" charset="0"/>
              </a:rPr>
              <a:t>, yersiz ve kasıtlı olarak suç isnadında bulunmak.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Hukuka </a:t>
            </a:r>
            <a:r>
              <a:rPr lang="tr-TR" sz="2100" dirty="0">
                <a:latin typeface="Helvetica" panose="020B0604020202020204" pitchFamily="34" charset="0"/>
                <a:cs typeface="Helvetica" panose="020B0604020202020204" pitchFamily="34" charset="0"/>
              </a:rPr>
              <a:t>aykırı olarak kurumun bilişim sisteminin bütününe veya bir kısmına kasten girmek veya orada kalmak.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Akademik </a:t>
            </a:r>
            <a:r>
              <a:rPr lang="tr-TR" sz="2100" dirty="0">
                <a:latin typeface="Helvetica" panose="020B0604020202020204" pitchFamily="34" charset="0"/>
                <a:cs typeface="Helvetica" panose="020B0604020202020204" pitchFamily="34" charset="0"/>
              </a:rPr>
              <a:t>atama ve yükseltmelere ilişkin başvurularda bilimsel araştırma ve yayınlara ilişkin yanlış veya yanıltıcı beyanda bulunmak.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Kasıtlı </a:t>
            </a:r>
            <a:r>
              <a:rPr lang="tr-TR" sz="2100" dirty="0">
                <a:latin typeface="Helvetica" panose="020B0604020202020204" pitchFamily="34" charset="0"/>
                <a:cs typeface="Helvetica" panose="020B0604020202020204" pitchFamily="34" charset="0"/>
              </a:rPr>
              <a:t>olarak; görevi tam ve zamanında yapmamak, görev mahallinde kurumlarca belirlenen usul ve esasları yerine getirmemek.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Özürsüz </a:t>
            </a:r>
            <a:r>
              <a:rPr lang="tr-TR" sz="2100" dirty="0">
                <a:latin typeface="Helvetica" panose="020B0604020202020204" pitchFamily="34" charset="0"/>
                <a:cs typeface="Helvetica" panose="020B0604020202020204" pitchFamily="34" charset="0"/>
              </a:rPr>
              <a:t>ve kesintisiz 3 - 9 gün göreve gelmemek.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Görev </a:t>
            </a:r>
            <a:r>
              <a:rPr lang="tr-TR" sz="2100" dirty="0">
                <a:latin typeface="Helvetica" panose="020B0604020202020204" pitchFamily="34" charset="0"/>
                <a:cs typeface="Helvetica" panose="020B0604020202020204" pitchFamily="34" charset="0"/>
              </a:rPr>
              <a:t>yeri sınırları içerisinde herhangi bir yerin toplantı, tören ve benzeri amaçlarla izinsiz olarak kullanılmasına yardımcı olmak, bu yeri kullanmak veya kullandırmak.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Yasaklanmış </a:t>
            </a:r>
            <a:r>
              <a:rPr lang="tr-TR" sz="2100" dirty="0">
                <a:latin typeface="Helvetica" panose="020B0604020202020204" pitchFamily="34" charset="0"/>
                <a:cs typeface="Helvetica" panose="020B0604020202020204" pitchFamily="34" charset="0"/>
              </a:rPr>
              <a:t>her türlü yayını basmak, çoğaltmak, dağıtmak veya teşhir etmek.</a:t>
            </a:r>
          </a:p>
        </p:txBody>
      </p:sp>
    </p:spTree>
    <p:extLst>
      <p:ext uri="{BB962C8B-B14F-4D97-AF65-F5344CB8AC3E}">
        <p14:creationId xmlns:p14="http://schemas.microsoft.com/office/powerpoint/2010/main" val="39266041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DİSİPLİN HÜKÜMLERİ-KADEME İLERLEMESİNİN DURDURULMASI</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06720" y="1133356"/>
            <a:ext cx="11579629" cy="5355312"/>
          </a:xfrm>
          <a:prstGeom prst="rect">
            <a:avLst/>
          </a:prstGeom>
          <a:noFill/>
        </p:spPr>
        <p:txBody>
          <a:bodyPr wrap="square" rtlCol="0">
            <a:spAutoFit/>
          </a:bodyPr>
          <a:lstStyle/>
          <a:p>
            <a:pPr algn="just"/>
            <a:r>
              <a:rPr lang="tr-TR" sz="1900" dirty="0" smtClean="0">
                <a:latin typeface="Helvetica" panose="020B0604020202020204" pitchFamily="34" charset="0"/>
                <a:cs typeface="Helvetica" panose="020B0604020202020204" pitchFamily="34" charset="0"/>
              </a:rPr>
              <a:t>Kademe </a:t>
            </a:r>
            <a:r>
              <a:rPr lang="tr-TR" sz="1900" dirty="0">
                <a:latin typeface="Helvetica" panose="020B0604020202020204" pitchFamily="34" charset="0"/>
                <a:cs typeface="Helvetica" panose="020B0604020202020204" pitchFamily="34" charset="0"/>
              </a:rPr>
              <a:t>ilerlemesinin durdurulması veya birden fazla ücretten kesme: Devlet yükseköğretim kurumlarında görev yapan aylıklı öğretim elemanlarının bulundukları kademedeki ilerlemelerinin fiilin ağırlık derecesine göre bir ila üç yıl arasında durdurulması; vakıf yükseköğretim kurumları öğretim elemanlarının ise fiilin ağırlık derecesine göre üç ila altı ay süreyle brüt ücretinden 1/30 ila 1/8 arasında kesintiye gidilmesidir. </a:t>
            </a:r>
            <a:endParaRPr lang="tr-TR" sz="1900" dirty="0" smtClean="0">
              <a:latin typeface="Helvetica" panose="020B0604020202020204" pitchFamily="34" charset="0"/>
              <a:cs typeface="Helvetica" panose="020B0604020202020204" pitchFamily="34" charset="0"/>
            </a:endParaRPr>
          </a:p>
          <a:p>
            <a:pPr algn="just"/>
            <a:endParaRPr lang="tr-TR" sz="1900" dirty="0" smtClean="0">
              <a:latin typeface="Helvetica" panose="020B0604020202020204" pitchFamily="34" charset="0"/>
              <a:cs typeface="Helvetica" panose="020B0604020202020204" pitchFamily="34" charset="0"/>
            </a:endParaRPr>
          </a:p>
          <a:p>
            <a:pPr algn="just"/>
            <a:r>
              <a:rPr lang="tr-TR" sz="1900" dirty="0" smtClean="0">
                <a:latin typeface="Helvetica" panose="020B0604020202020204" pitchFamily="34" charset="0"/>
                <a:cs typeface="Helvetica" panose="020B0604020202020204" pitchFamily="34" charset="0"/>
              </a:rPr>
              <a:t>Kademe </a:t>
            </a:r>
            <a:r>
              <a:rPr lang="tr-TR" sz="1900" dirty="0">
                <a:latin typeface="Helvetica" panose="020B0604020202020204" pitchFamily="34" charset="0"/>
                <a:cs typeface="Helvetica" panose="020B0604020202020204" pitchFamily="34" charset="0"/>
              </a:rPr>
              <a:t>ilerlemesinin durdurulması veya birden fazla ücretten kesme cezasını gerektiren fiiller şunlardır</a:t>
            </a:r>
            <a:r>
              <a:rPr lang="tr-TR" sz="1900" dirty="0" smtClean="0">
                <a:latin typeface="Helvetica" panose="020B0604020202020204" pitchFamily="34" charset="0"/>
                <a:cs typeface="Helvetica" panose="020B0604020202020204" pitchFamily="34" charset="0"/>
              </a:rPr>
              <a:t>:</a:t>
            </a:r>
            <a:endParaRPr lang="tr-TR" sz="19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 </a:t>
            </a:r>
            <a:r>
              <a:rPr lang="tr-TR" sz="1900" dirty="0">
                <a:latin typeface="Helvetica" panose="020B0604020202020204" pitchFamily="34" charset="0"/>
                <a:cs typeface="Helvetica" panose="020B0604020202020204" pitchFamily="34" charset="0"/>
              </a:rPr>
              <a:t>Hizmet içinde resmi bir belgeyi tahrif etmek, yok etmek, gizlemek veya sahte olarak düzenlemek, sahte belgeyi bilerek kullanmak, kullandırmak.</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Görevi </a:t>
            </a:r>
            <a:r>
              <a:rPr lang="tr-TR" sz="1900" dirty="0">
                <a:latin typeface="Helvetica" panose="020B0604020202020204" pitchFamily="34" charset="0"/>
                <a:cs typeface="Helvetica" panose="020B0604020202020204" pitchFamily="34" charset="0"/>
              </a:rPr>
              <a:t>sebebiyle veya görevi sırasında doğrudan veya dolaylı olarak her ne ad altında olursa olsun menfaat sağlamak, iş sahiplerinden veya öğrencilerden borç para istemek veya almak.</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Kamu </a:t>
            </a:r>
            <a:r>
              <a:rPr lang="tr-TR" sz="1900" dirty="0">
                <a:latin typeface="Helvetica" panose="020B0604020202020204" pitchFamily="34" charset="0"/>
                <a:cs typeface="Helvetica" panose="020B0604020202020204" pitchFamily="34" charset="0"/>
              </a:rPr>
              <a:t>hizmetlerinin yürütülmesini engellemek, boykot ve işgal eyleminde bulunmak.</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Ders</a:t>
            </a:r>
            <a:r>
              <a:rPr lang="tr-TR" sz="1900" dirty="0">
                <a:latin typeface="Helvetica" panose="020B0604020202020204" pitchFamily="34" charset="0"/>
                <a:cs typeface="Helvetica" panose="020B0604020202020204" pitchFamily="34" charset="0"/>
              </a:rPr>
              <a:t>, seminer, konferans, laboratuvar, grafik çalışma ve sınav gibi öğretim çalışmalarının yapılmasına engel olmak; görevlileri, öğrencileri eğitim-öğretim alanı dışına çıkartmak; görev yapılmasına engel olmak; öğrencileri bu tür davranışlara teşvik etmek veya zorlamak ya da bu maksatla yapılacak hareketlere iştirak etmek.</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Basın-yayın </a:t>
            </a:r>
            <a:r>
              <a:rPr lang="tr-TR" sz="1900" dirty="0">
                <a:latin typeface="Helvetica" panose="020B0604020202020204" pitchFamily="34" charset="0"/>
                <a:cs typeface="Helvetica" panose="020B0604020202020204" pitchFamily="34" charset="0"/>
              </a:rPr>
              <a:t>veya bilişim sistemlerini kullanarak amiri, iş arkadaşları, personeli, hizmetten yararlananlar veya öğrencileri hakkında gerçeğe aykırı açıklamada veya haksız isnatta bulunmak veya rızaları olmaksızın özel hayatlarıyla ilgili açıklama yapmak.</a:t>
            </a:r>
          </a:p>
        </p:txBody>
      </p:sp>
    </p:spTree>
    <p:extLst>
      <p:ext uri="{BB962C8B-B14F-4D97-AF65-F5344CB8AC3E}">
        <p14:creationId xmlns:p14="http://schemas.microsoft.com/office/powerpoint/2010/main" val="298067609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830997"/>
          </a:xfrm>
          <a:prstGeom prst="rect">
            <a:avLst/>
          </a:prstGeom>
        </p:spPr>
        <p:txBody>
          <a:bodyPr wrap="square">
            <a:spAutoFit/>
          </a:bodyPr>
          <a:lstStyle/>
          <a:p>
            <a:r>
              <a:rPr lang="tr-TR" sz="2400" b="1" dirty="0" smtClean="0">
                <a:solidFill>
                  <a:schemeClr val="accent1">
                    <a:lumMod val="50000"/>
                  </a:schemeClr>
                </a:solidFill>
                <a:latin typeface="Helvetica" pitchFamily="34" charset="0"/>
              </a:rPr>
              <a:t>DİSİPLİN HÜKÜMLERİ-KADEME İLERLEMESİNİN DURDURULMASI</a:t>
            </a:r>
            <a:endParaRPr lang="tr-TR" sz="24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324535"/>
          </a:xfrm>
          <a:prstGeom prst="rect">
            <a:avLst/>
          </a:prstGeom>
          <a:noFill/>
        </p:spPr>
        <p:txBody>
          <a:bodyPr wrap="square" rtlCol="0">
            <a:spAutoFit/>
          </a:bodyPr>
          <a:lstStyle/>
          <a:p>
            <a:pPr marL="342900" indent="-342900">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İnsanlarla </a:t>
            </a:r>
            <a:r>
              <a:rPr lang="tr-TR" sz="2000" dirty="0">
                <a:latin typeface="Helvetica" panose="020B0604020202020204" pitchFamily="34" charset="0"/>
                <a:cs typeface="Helvetica" panose="020B0604020202020204" pitchFamily="34" charset="0"/>
              </a:rPr>
              <a:t>ilgili biyomedikal araştırmalarda ve diğer klinik araştırmalarda ilgili mevzuat hükümlerine aykırı davranmak suretiyle kişilere zarar vermek.</a:t>
            </a:r>
          </a:p>
          <a:p>
            <a:pPr marL="342900" indent="-342900">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Bilimsel </a:t>
            </a:r>
            <a:r>
              <a:rPr lang="tr-TR" sz="2000" dirty="0">
                <a:latin typeface="Helvetica" panose="020B0604020202020204" pitchFamily="34" charset="0"/>
                <a:cs typeface="Helvetica" panose="020B0604020202020204" pitchFamily="34" charset="0"/>
              </a:rPr>
              <a:t>araştırmalarda gerçekte var olmayan veya tahrif edilmiş verileri kullanmak, araştırma kayıtları veya elde edilen verileri tahrif etmek, araştırmada kullanılmayan cihaz veya materyalleri kullanılmış gibi göstermek, destek alınan kişi ve kuruluşların çıkarları doğrultusunda araştırma sonuçlarını tahrif etmek veya şekillendirmek.</a:t>
            </a:r>
          </a:p>
          <a:p>
            <a:pPr marL="342900" indent="-342900">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Görevin </a:t>
            </a:r>
            <a:r>
              <a:rPr lang="tr-TR" sz="2000" dirty="0">
                <a:latin typeface="Helvetica" panose="020B0604020202020204" pitchFamily="34" charset="0"/>
                <a:cs typeface="Helvetica" panose="020B0604020202020204" pitchFamily="34" charset="0"/>
              </a:rPr>
              <a:t>yerine getirilmesinde dil, ırk, renk, cinsiyet, siyasi düşünce, felsefi inanç, din ve mezhep ayrımı yapmak, görevin gereklerine aykırı davranmak suretiyle kişilerin yarar veya zararını hedef tutan davranışlarda bulunmak.</a:t>
            </a:r>
            <a:r>
              <a:rPr lang="tr-TR" sz="2000" baseline="30000" dirty="0">
                <a:latin typeface="Helvetica" panose="020B0604020202020204" pitchFamily="34" charset="0"/>
                <a:cs typeface="Helvetica" panose="020B0604020202020204" pitchFamily="34" charset="0"/>
              </a:rPr>
              <a:t> </a:t>
            </a:r>
            <a:endParaRPr lang="tr-TR" sz="2000" dirty="0">
              <a:latin typeface="Helvetica" panose="020B0604020202020204" pitchFamily="34" charset="0"/>
              <a:cs typeface="Helvetica" panose="020B0604020202020204" pitchFamily="34" charset="0"/>
            </a:endParaRPr>
          </a:p>
          <a:p>
            <a:pPr marL="342900" indent="-342900">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Mükerrer </a:t>
            </a:r>
            <a:r>
              <a:rPr lang="tr-TR" sz="2000" dirty="0">
                <a:latin typeface="Helvetica" panose="020B0604020202020204" pitchFamily="34" charset="0"/>
                <a:cs typeface="Helvetica" panose="020B0604020202020204" pitchFamily="34" charset="0"/>
              </a:rPr>
              <a:t>yayınlarını akademik atama ve yükselmelerde ayrı yayınlar olarak sunmak.</a:t>
            </a:r>
          </a:p>
          <a:p>
            <a:pPr marL="342900" indent="-342900">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Göreve </a:t>
            </a:r>
            <a:r>
              <a:rPr lang="tr-TR" sz="2000" dirty="0">
                <a:latin typeface="Helvetica" panose="020B0604020202020204" pitchFamily="34" charset="0"/>
                <a:cs typeface="Helvetica" panose="020B0604020202020204" pitchFamily="34" charset="0"/>
              </a:rPr>
              <a:t>sarhoş gelmek, görev yerinde alkollü içki içmek.</a:t>
            </a:r>
          </a:p>
          <a:p>
            <a:pPr marL="342900" indent="-342900">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Gerçeğe </a:t>
            </a:r>
            <a:r>
              <a:rPr lang="tr-TR" sz="2000" dirty="0">
                <a:latin typeface="Helvetica" panose="020B0604020202020204" pitchFamily="34" charset="0"/>
                <a:cs typeface="Helvetica" panose="020B0604020202020204" pitchFamily="34" charset="0"/>
              </a:rPr>
              <a:t>aykırı rapor ve belge düzenlemek.</a:t>
            </a:r>
          </a:p>
          <a:p>
            <a:pPr marL="342900" indent="-342900">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İlgili </a:t>
            </a:r>
            <a:r>
              <a:rPr lang="tr-TR" sz="2000" dirty="0">
                <a:latin typeface="Helvetica" panose="020B0604020202020204" pitchFamily="34" charset="0"/>
                <a:cs typeface="Helvetica" panose="020B0604020202020204" pitchFamily="34" charset="0"/>
              </a:rPr>
              <a:t>kanunların tanıdığı istisnalar dışında ticaret yapmak, yasaklanan diğer kazanç getirici faaliyetlerde bulunmak.</a:t>
            </a:r>
          </a:p>
          <a:p>
            <a:pPr marL="342900" indent="-342900">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Görevi </a:t>
            </a:r>
            <a:r>
              <a:rPr lang="tr-TR" sz="2000" dirty="0">
                <a:latin typeface="Helvetica" panose="020B0604020202020204" pitchFamily="34" charset="0"/>
                <a:cs typeface="Helvetica" panose="020B0604020202020204" pitchFamily="34" charset="0"/>
              </a:rPr>
              <a:t>gereği öğrendiği ve gizli kalması gereken bilgi ve belgeleri açıklamak.</a:t>
            </a:r>
          </a:p>
          <a:p>
            <a:pPr marL="342900" indent="-342900">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Amirine</a:t>
            </a:r>
            <a:r>
              <a:rPr lang="tr-TR" sz="2000" dirty="0">
                <a:latin typeface="Helvetica" panose="020B0604020202020204" pitchFamily="34" charset="0"/>
                <a:cs typeface="Helvetica" panose="020B0604020202020204" pitchFamily="34" charset="0"/>
              </a:rPr>
              <a:t>, maiyetindekilere, iş arkadaşları veya hizmetten yararlananlara hakarette bulunmak veya bunları tehdit etmek.</a:t>
            </a:r>
          </a:p>
        </p:txBody>
      </p:sp>
    </p:spTree>
    <p:extLst>
      <p:ext uri="{BB962C8B-B14F-4D97-AF65-F5344CB8AC3E}">
        <p14:creationId xmlns:p14="http://schemas.microsoft.com/office/powerpoint/2010/main" val="73520386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1015663"/>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HÜKÜMLERİ-ÜNİVERSİTE ÖĞRETİM ELEMANI MESLEĞİNDEN ÇIKARMA</a:t>
            </a:r>
            <a:endParaRPr lang="tr-TR" sz="20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4524315"/>
          </a:xfrm>
          <a:prstGeom prst="rect">
            <a:avLst/>
          </a:prstGeom>
          <a:noFill/>
        </p:spPr>
        <p:txBody>
          <a:bodyPr wrap="square" rtlCol="0">
            <a:spAutoFit/>
          </a:bodyPr>
          <a:lstStyle/>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 </a:t>
            </a:r>
            <a:r>
              <a:rPr lang="tr-TR" sz="2400" dirty="0">
                <a:latin typeface="Helvetica" panose="020B0604020202020204" pitchFamily="34" charset="0"/>
                <a:cs typeface="Helvetica" panose="020B0604020202020204" pitchFamily="34" charset="0"/>
              </a:rPr>
              <a:t>Üniversite öğretim mesleğinden çıkarma: Akademik bir kadroya bir daha atanmamak üzere üniversite öğretim mesleğinden çıkarmadır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algn="just"/>
            <a:r>
              <a:rPr lang="tr-TR" sz="2400" dirty="0" smtClean="0">
                <a:latin typeface="Helvetica" panose="020B0604020202020204" pitchFamily="34" charset="0"/>
                <a:cs typeface="Helvetica" panose="020B0604020202020204" pitchFamily="34" charset="0"/>
              </a:rPr>
              <a:t> Üniversite </a:t>
            </a:r>
            <a:r>
              <a:rPr lang="tr-TR" sz="2400" dirty="0">
                <a:latin typeface="Helvetica" panose="020B0604020202020204" pitchFamily="34" charset="0"/>
                <a:cs typeface="Helvetica" panose="020B0604020202020204" pitchFamily="34" charset="0"/>
              </a:rPr>
              <a:t>öğretim mesleğinden çıkarma cezasını gerektiren fiiller şunlardır</a:t>
            </a:r>
            <a:r>
              <a:rPr lang="tr-TR" sz="2400" dirty="0" smtClean="0">
                <a:latin typeface="Helvetica" panose="020B0604020202020204" pitchFamily="34" charset="0"/>
                <a:cs typeface="Helvetica" panose="020B0604020202020204" pitchFamily="34" charset="0"/>
              </a:rPr>
              <a:t>:</a:t>
            </a:r>
          </a:p>
          <a:p>
            <a:pPr algn="just"/>
            <a:endParaRPr lang="tr-TR" sz="24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Başkalarına </a:t>
            </a:r>
            <a:r>
              <a:rPr lang="tr-TR" sz="2400" dirty="0">
                <a:latin typeface="Helvetica" panose="020B0604020202020204" pitchFamily="34" charset="0"/>
                <a:cs typeface="Helvetica" panose="020B0604020202020204" pitchFamily="34" charset="0"/>
              </a:rPr>
              <a:t>ait özgün fikir, metot, veri veya eserleri bilimsel kurallara uygun biçimde atıf yapmadan kısmen veya tamamen kendisine ait gibi göstermek.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Atama </a:t>
            </a:r>
            <a:r>
              <a:rPr lang="tr-TR" sz="2400" dirty="0">
                <a:latin typeface="Helvetica" panose="020B0604020202020204" pitchFamily="34" charset="0"/>
                <a:cs typeface="Helvetica" panose="020B0604020202020204" pitchFamily="34" charset="0"/>
              </a:rPr>
              <a:t>ve yükselmelerde, unvan veya derece kazanılmasında; anket uygulama, veri toplama gibi akademik değerlendirme içermeyen katkılar dışında kişisel emek ve birikimine dayanmayan, başkaları tarafından ücret karşılığında veya ücretsiz olarak üretilmiş yayın ve çalışmalar kullanmak.</a:t>
            </a:r>
          </a:p>
          <a:p>
            <a:pPr marL="342900" indent="-342900" algn="just">
              <a:buFont typeface="Wingdings" panose="05000000000000000000" pitchFamily="2" charset="2"/>
              <a:buChar char="q"/>
            </a:pPr>
            <a:r>
              <a:rPr lang="tr-TR" sz="2400" dirty="0" smtClean="0">
                <a:latin typeface="Helvetica" panose="020B0604020202020204" pitchFamily="34" charset="0"/>
                <a:cs typeface="Helvetica" panose="020B0604020202020204" pitchFamily="34" charset="0"/>
              </a:rPr>
              <a:t>Özürsüz </a:t>
            </a:r>
            <a:r>
              <a:rPr lang="tr-TR" sz="2400" dirty="0">
                <a:latin typeface="Helvetica" panose="020B0604020202020204" pitchFamily="34" charset="0"/>
                <a:cs typeface="Helvetica" panose="020B0604020202020204" pitchFamily="34" charset="0"/>
              </a:rPr>
              <a:t>veya izinsiz olarak bir yılda toplam 20 gün göreve gelmemek.</a:t>
            </a:r>
          </a:p>
        </p:txBody>
      </p:sp>
    </p:spTree>
    <p:extLst>
      <p:ext uri="{BB962C8B-B14F-4D97-AF65-F5344CB8AC3E}">
        <p14:creationId xmlns:p14="http://schemas.microsoft.com/office/powerpoint/2010/main" val="128045954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1015663"/>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HÜKÜMLERİ-ÜNİVERSİTE ÖĞRETİM ELEMANI MESLEĞİNDEN ÇIKARMA</a:t>
            </a:r>
            <a:endParaRPr lang="tr-TR" sz="20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4939814"/>
          </a:xfrm>
          <a:prstGeom prst="rect">
            <a:avLst/>
          </a:prstGeom>
          <a:noFill/>
        </p:spPr>
        <p:txBody>
          <a:bodyPr wrap="square" rtlCol="0">
            <a:spAutoFit/>
          </a:bodyPr>
          <a:lstStyle/>
          <a:p>
            <a:pPr algn="just"/>
            <a:r>
              <a:rPr lang="tr-TR" sz="2100" dirty="0" smtClean="0">
                <a:latin typeface="Helvetica" panose="020B0604020202020204" pitchFamily="34" charset="0"/>
                <a:cs typeface="Helvetica" panose="020B0604020202020204" pitchFamily="34" charset="0"/>
              </a:rPr>
              <a:t>Kamu </a:t>
            </a:r>
            <a:r>
              <a:rPr lang="tr-TR" sz="2100" dirty="0">
                <a:latin typeface="Helvetica" panose="020B0604020202020204" pitchFamily="34" charset="0"/>
                <a:cs typeface="Helvetica" panose="020B0604020202020204" pitchFamily="34" charset="0"/>
              </a:rPr>
              <a:t>görevinden çıkarma: Kamu kurum ve kuruluşları ile vakıf yükseköğretim kurumlarında öğretim elemanı ve memur olarak bir daha atanmamak üzere kamu görevinden çıkarmadır. Kamu görevinden çıkarma cezasını gerektiren fiiller şunlardır</a:t>
            </a:r>
            <a:r>
              <a:rPr lang="tr-TR" sz="2100" dirty="0" smtClean="0">
                <a:latin typeface="Helvetica" panose="020B0604020202020204" pitchFamily="34" charset="0"/>
                <a:cs typeface="Helvetica" panose="020B0604020202020204" pitchFamily="34" charset="0"/>
              </a:rPr>
              <a:t>:</a:t>
            </a:r>
          </a:p>
          <a:p>
            <a:pPr algn="just"/>
            <a:endParaRPr lang="tr-TR" sz="21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Terör </a:t>
            </a:r>
            <a:r>
              <a:rPr lang="tr-TR" sz="2100" dirty="0">
                <a:latin typeface="Helvetica" panose="020B0604020202020204" pitchFamily="34" charset="0"/>
                <a:cs typeface="Helvetica" panose="020B0604020202020204" pitchFamily="34" charset="0"/>
              </a:rPr>
              <a:t>niteliğinde eylemlerde bulunmak veya bu eylemleri desteklemek, kamu imkân ve kaynaklarını bu örgütler için kullanmak ya da kullandırmak.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Amire</a:t>
            </a:r>
            <a:r>
              <a:rPr lang="tr-TR" sz="2100" dirty="0">
                <a:latin typeface="Helvetica" panose="020B0604020202020204" pitchFamily="34" charset="0"/>
                <a:cs typeface="Helvetica" panose="020B0604020202020204" pitchFamily="34" charset="0"/>
              </a:rPr>
              <a:t>, iş arkadaşlarına, personeline, hizmetten yararlananlara veya öğrencilerine fiili saldırıda veya cinsel tacizde bulunmak.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Kamu </a:t>
            </a:r>
            <a:r>
              <a:rPr lang="tr-TR" sz="2100" dirty="0">
                <a:latin typeface="Helvetica" panose="020B0604020202020204" pitchFamily="34" charset="0"/>
                <a:cs typeface="Helvetica" panose="020B0604020202020204" pitchFamily="34" charset="0"/>
              </a:rPr>
              <a:t>hizmeti veya öğretim elemanı sıfatı ile bağdaşmayacak nitelik ve derecede yüz kızartıcı ve utanç verici hareketlerde bulunmak.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Uyuşturucu </a:t>
            </a:r>
            <a:r>
              <a:rPr lang="tr-TR" sz="2100" dirty="0">
                <a:latin typeface="Helvetica" panose="020B0604020202020204" pitchFamily="34" charset="0"/>
                <a:cs typeface="Helvetica" panose="020B0604020202020204" pitchFamily="34" charset="0"/>
              </a:rPr>
              <a:t>veya uyuşturucu olarak kabul edilen diğer uyarıcı maddeleri kullanmak, bulundurmak, başkalarına vermek, kullanılmasını özendirmek, satmak, imal etmek.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Hukuka </a:t>
            </a:r>
            <a:r>
              <a:rPr lang="tr-TR" sz="2100" dirty="0">
                <a:latin typeface="Helvetica" panose="020B0604020202020204" pitchFamily="34" charset="0"/>
                <a:cs typeface="Helvetica" panose="020B0604020202020204" pitchFamily="34" charset="0"/>
              </a:rPr>
              <a:t>aykırı olarak kurumun verilerini elde etmek, kaydetmek, kullanmak, depolamak, dağıtmak, değiştirmek veya yok etmek.</a:t>
            </a: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Kurumun </a:t>
            </a:r>
            <a:r>
              <a:rPr lang="tr-TR" sz="2100" dirty="0">
                <a:latin typeface="Helvetica" panose="020B0604020202020204" pitchFamily="34" charset="0"/>
                <a:cs typeface="Helvetica" panose="020B0604020202020204" pitchFamily="34" charset="0"/>
              </a:rPr>
              <a:t>bilişim sistemlerinin işleyişini kasten engellemek veya bozmak.</a:t>
            </a:r>
          </a:p>
        </p:txBody>
      </p:sp>
    </p:spTree>
    <p:extLst>
      <p:ext uri="{BB962C8B-B14F-4D97-AF65-F5344CB8AC3E}">
        <p14:creationId xmlns:p14="http://schemas.microsoft.com/office/powerpoint/2010/main" val="99250227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CEZA SORUŞTURMASI USULÜ</a:t>
            </a:r>
            <a:endParaRPr lang="tr-TR" sz="20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247590"/>
          </a:xfrm>
          <a:prstGeom prst="rect">
            <a:avLst/>
          </a:prstGeom>
          <a:noFill/>
        </p:spPr>
        <p:txBody>
          <a:bodyPr wrap="square" rtlCol="0">
            <a:spAutoFit/>
          </a:bodyPr>
          <a:lstStyle/>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Yükseköğretim üst kuruluşları başkan ve üyeleri ile yükseköğretim kurumları yöneticilerinin, kadrolu ve sözleşmeli öğretim elemanlarının ve bu kuruluş ve kurumların 657 sayılı Devlet Memurları Kanununa tabi memurlarının görevleri dolayısıyla ya da görevlerini yaptıkları sırada işledikleri ileri sürülen suçlar hakkında yetkili makamlarca inceleme başlatılabilir, inceleme sonucunda soruşturma açılmasına karar verilmesi ya da doğrudan soruşturma başlatılması hâlinde aşağıdaki hükümler uygulanır: </a:t>
            </a:r>
            <a:endParaRPr lang="tr-TR" sz="21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endParaRPr lang="tr-TR" sz="21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İlk </a:t>
            </a:r>
            <a:r>
              <a:rPr lang="tr-TR" sz="2100" dirty="0">
                <a:latin typeface="Helvetica" panose="020B0604020202020204" pitchFamily="34" charset="0"/>
                <a:cs typeface="Helvetica" panose="020B0604020202020204" pitchFamily="34" charset="0"/>
              </a:rPr>
              <a:t>soruşturma</a:t>
            </a:r>
            <a:r>
              <a:rPr lang="tr-TR" sz="2100" dirty="0" smtClean="0">
                <a:latin typeface="Helvetica" panose="020B0604020202020204" pitchFamily="34" charset="0"/>
                <a:cs typeface="Helvetica" panose="020B0604020202020204" pitchFamily="34" charset="0"/>
              </a:rPr>
              <a:t>: Yükseköğretim </a:t>
            </a:r>
            <a:r>
              <a:rPr lang="tr-TR" sz="2100" dirty="0">
                <a:latin typeface="Helvetica" panose="020B0604020202020204" pitchFamily="34" charset="0"/>
                <a:cs typeface="Helvetica" panose="020B0604020202020204" pitchFamily="34" charset="0"/>
              </a:rPr>
              <a:t>Kurulu Başkanı için, kendisinin katılmadığı, Milli Eğitim Bakanının başkanlığındaki bir toplantıda, Yükseköğretim Kurulu üyelerinden teşkil edilecek en az üç kişilik bir kurulca, diğerleri için, Yükseköğretim Kurulu Başkanınca veya diğer disiplin amirlerince doğrudan veya görevlendirecekleri uygun sayıda soruşturmacı tarafından yapılır</a:t>
            </a:r>
            <a:r>
              <a:rPr lang="tr-TR" sz="2100" dirty="0" smtClean="0">
                <a:latin typeface="Helvetica" panose="020B0604020202020204" pitchFamily="34" charset="0"/>
                <a:cs typeface="Helvetica" panose="020B0604020202020204" pitchFamily="34" charset="0"/>
              </a:rPr>
              <a:t>.</a:t>
            </a:r>
          </a:p>
          <a:p>
            <a:pPr algn="just"/>
            <a:endParaRPr lang="tr-TR" sz="21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Öğretim </a:t>
            </a:r>
            <a:r>
              <a:rPr lang="tr-TR" sz="2100" dirty="0">
                <a:latin typeface="Helvetica" panose="020B0604020202020204" pitchFamily="34" charset="0"/>
                <a:cs typeface="Helvetica" panose="020B0604020202020204" pitchFamily="34" charset="0"/>
              </a:rPr>
              <a:t>elemanlarından soruşturmacı tayin edilmesi halinde, bunların, hakkında soruşturma yapılacak öğretim elemanının akademik unvanına veya daha üst akademik unvana sahip olmaları şarttır.</a:t>
            </a:r>
          </a:p>
          <a:p>
            <a:r>
              <a:rPr lang="tr-TR" sz="2000" dirty="0">
                <a:latin typeface="Helvetica" panose="020B0604020202020204" pitchFamily="34" charset="0"/>
                <a:cs typeface="Helvetica" panose="020B0604020202020204" pitchFamily="34" charset="0"/>
              </a:rPr>
              <a:t>            </a:t>
            </a:r>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13866452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139869"/>
          </a:xfrm>
          <a:prstGeom prst="rect">
            <a:avLst/>
          </a:prstGeom>
          <a:noFill/>
        </p:spPr>
        <p:txBody>
          <a:bodyPr wrap="square" rtlCol="0">
            <a:spAutoFit/>
          </a:bodyPr>
          <a:lstStyle/>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Son </a:t>
            </a:r>
            <a:r>
              <a:rPr lang="tr-TR" sz="2200" dirty="0">
                <a:latin typeface="Helvetica" panose="020B0604020202020204" pitchFamily="34" charset="0"/>
                <a:cs typeface="Helvetica" panose="020B0604020202020204" pitchFamily="34" charset="0"/>
              </a:rPr>
              <a:t>soruşturmanın açılıp açılmamasına;</a:t>
            </a:r>
          </a:p>
          <a:p>
            <a:pPr algn="just"/>
            <a:r>
              <a:rPr lang="tr-TR" sz="2200" dirty="0" smtClean="0">
                <a:latin typeface="Helvetica" panose="020B0604020202020204" pitchFamily="34" charset="0"/>
                <a:cs typeface="Helvetica" panose="020B0604020202020204" pitchFamily="34" charset="0"/>
              </a:rPr>
              <a:t>a</a:t>
            </a:r>
            <a:r>
              <a:rPr lang="tr-TR" sz="2200" dirty="0">
                <a:latin typeface="Helvetica" panose="020B0604020202020204" pitchFamily="34" charset="0"/>
                <a:cs typeface="Helvetica" panose="020B0604020202020204" pitchFamily="34" charset="0"/>
              </a:rPr>
              <a:t>) Yükseköğretim Kurulu Başkan ve üyeleri ile Yükseköğretim Denetleme Kurulu Başkan ve üyeleri hakkında Danıştayın 2 nci Dairesi,</a:t>
            </a:r>
          </a:p>
          <a:p>
            <a:pPr algn="just"/>
            <a:r>
              <a:rPr lang="tr-TR" sz="2200" dirty="0" smtClean="0">
                <a:latin typeface="Helvetica" panose="020B0604020202020204" pitchFamily="34" charset="0"/>
                <a:cs typeface="Helvetica" panose="020B0604020202020204" pitchFamily="34" charset="0"/>
              </a:rPr>
              <a:t>b</a:t>
            </a:r>
            <a:r>
              <a:rPr lang="tr-TR" sz="2200" dirty="0">
                <a:latin typeface="Helvetica" panose="020B0604020202020204" pitchFamily="34" charset="0"/>
                <a:cs typeface="Helvetica" panose="020B0604020202020204" pitchFamily="34" charset="0"/>
              </a:rPr>
              <a:t>) Devlet ve vakıf yükseköğretim kurumu rektörleri, rektör yardımcıları ile üst kuruluş genel sekreterleri hakkında, Yükseköğretim Kurulu üyelerinden teşkil edilecek üç kişilik kurul, </a:t>
            </a:r>
          </a:p>
          <a:p>
            <a:pPr algn="just"/>
            <a:r>
              <a:rPr lang="tr-TR" sz="2200" dirty="0" smtClean="0">
                <a:latin typeface="Helvetica" panose="020B0604020202020204" pitchFamily="34" charset="0"/>
                <a:cs typeface="Helvetica" panose="020B0604020202020204" pitchFamily="34" charset="0"/>
              </a:rPr>
              <a:t>c</a:t>
            </a:r>
            <a:r>
              <a:rPr lang="tr-TR" sz="2200" dirty="0">
                <a:latin typeface="Helvetica" panose="020B0604020202020204" pitchFamily="34" charset="0"/>
                <a:cs typeface="Helvetica" panose="020B0604020202020204" pitchFamily="34" charset="0"/>
              </a:rPr>
              <a:t>) Üniversite, fakülte, enstitü ve yüksekokul yönetim kurulu üyeleri, fakülte dekanları ve dekan yardımcıları, enstitü ve yüksekokul müdürleri ve yardımcıları ile üniversite genel sekreterleri hakkında, rektörün başkanlığında rektörce görevlendirilen rektör yardımcılarından oluşacak üç kişilik kurul,</a:t>
            </a:r>
          </a:p>
          <a:p>
            <a:pPr algn="just"/>
            <a:r>
              <a:rPr lang="tr-TR" sz="2200" dirty="0" smtClean="0">
                <a:latin typeface="Helvetica" panose="020B0604020202020204" pitchFamily="34" charset="0"/>
                <a:cs typeface="Helvetica" panose="020B0604020202020204" pitchFamily="34" charset="0"/>
              </a:rPr>
              <a:t>d</a:t>
            </a:r>
            <a:r>
              <a:rPr lang="tr-TR" sz="2200" dirty="0">
                <a:latin typeface="Helvetica" panose="020B0604020202020204" pitchFamily="34" charset="0"/>
                <a:cs typeface="Helvetica" panose="020B0604020202020204" pitchFamily="34" charset="0"/>
              </a:rPr>
              <a:t>) Öğretim elemanları, fakülte, enstitü ve yüksekokul sekreterleri hakkında üniversite yönetim kurulu üyeleri arasından oluşturulacak üç kişilik kurul,</a:t>
            </a:r>
          </a:p>
          <a:p>
            <a:pPr algn="just"/>
            <a:r>
              <a:rPr lang="tr-TR" sz="2200" dirty="0" smtClean="0">
                <a:latin typeface="Helvetica" panose="020B0604020202020204" pitchFamily="34" charset="0"/>
                <a:cs typeface="Helvetica" panose="020B0604020202020204" pitchFamily="34" charset="0"/>
              </a:rPr>
              <a:t>e</a:t>
            </a:r>
            <a:r>
              <a:rPr lang="tr-TR" sz="2200" dirty="0">
                <a:latin typeface="Helvetica" panose="020B0604020202020204" pitchFamily="34" charset="0"/>
                <a:cs typeface="Helvetica" panose="020B0604020202020204" pitchFamily="34" charset="0"/>
              </a:rPr>
              <a:t>) 657 sayılı Devlet Memurları Kanununa tabi memurlar hakkında, mahal itibariyle yetkili il idare kurulu,</a:t>
            </a:r>
          </a:p>
          <a:p>
            <a:pPr algn="just"/>
            <a:r>
              <a:rPr lang="tr-TR" sz="2200" dirty="0" smtClean="0">
                <a:latin typeface="Helvetica" panose="020B0604020202020204" pitchFamily="34" charset="0"/>
                <a:cs typeface="Helvetica" panose="020B0604020202020204" pitchFamily="34" charset="0"/>
              </a:rPr>
              <a:t>Karar </a:t>
            </a:r>
            <a:r>
              <a:rPr lang="tr-TR" sz="2200" dirty="0">
                <a:latin typeface="Helvetica" panose="020B0604020202020204" pitchFamily="34" charset="0"/>
                <a:cs typeface="Helvetica" panose="020B0604020202020204" pitchFamily="34" charset="0"/>
              </a:rPr>
              <a:t>verir.</a:t>
            </a:r>
          </a:p>
          <a:p>
            <a:r>
              <a:rPr lang="tr-TR" sz="2000" dirty="0">
                <a:latin typeface="Helvetica" panose="020B0604020202020204" pitchFamily="34" charset="0"/>
                <a:cs typeface="Helvetica" panose="020B0604020202020204" pitchFamily="34" charset="0"/>
              </a:rPr>
              <a:t>            </a:t>
            </a:r>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20452734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CEZA SORUŞTURMASI USULÜ</a:t>
            </a:r>
            <a:endParaRPr lang="tr-TR" sz="20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016758"/>
          </a:xfrm>
          <a:prstGeom prst="rect">
            <a:avLst/>
          </a:prstGeom>
          <a:noFill/>
        </p:spPr>
        <p:txBody>
          <a:bodyPr wrap="square" rtlCol="0">
            <a:spAutoFit/>
          </a:bodyPr>
          <a:lstStyle/>
          <a:p>
            <a:pPr marL="342900" indent="-342900" algn="just">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Son </a:t>
            </a:r>
            <a:r>
              <a:rPr lang="tr-TR" sz="2000" dirty="0">
                <a:latin typeface="Helvetica" panose="020B0604020202020204" pitchFamily="34" charset="0"/>
                <a:cs typeface="Helvetica" panose="020B0604020202020204" pitchFamily="34" charset="0"/>
              </a:rPr>
              <a:t>soruşturmanın açılıp açılmamasına karar verecek kurullar üye tamsayısı ile toplanır. Kurullara ilk soruşturmayı yapmış olan üyeler ile haklarında karar verilecek üyeler katılamazlar. Noksanlar yedek üyelerle tamamlanır. </a:t>
            </a:r>
            <a:endParaRPr lang="tr-TR" sz="2000" dirty="0" smtClean="0">
              <a:latin typeface="Helvetica" panose="020B0604020202020204" pitchFamily="34" charset="0"/>
              <a:cs typeface="Helvetica" panose="020B0604020202020204" pitchFamily="34" charset="0"/>
            </a:endParaRPr>
          </a:p>
          <a:p>
            <a:pPr algn="just"/>
            <a:endParaRPr lang="tr-TR" sz="20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Yükseköğretim </a:t>
            </a:r>
            <a:r>
              <a:rPr lang="tr-TR" sz="2000" dirty="0">
                <a:latin typeface="Helvetica" panose="020B0604020202020204" pitchFamily="34" charset="0"/>
                <a:cs typeface="Helvetica" panose="020B0604020202020204" pitchFamily="34" charset="0"/>
              </a:rPr>
              <a:t>Kurulu ve Yükseköğretim Denetleme Kurulu Başkan ve üyeleri hakkında Danıştayın 2 nci Dairesinde verilen lüzum-u muhakeme kararına itiraz ile men-i muhakeme kararlarının kendiliğinden incelenmesi Danıştayın İdari İşler Kuruluna aittir. Diğer kurullarca verilen lüzum-u muhakeme kararına ilgililerce yapılacak itiraz ile men-i muhakeme kararları kendiliğinden Danıştay 2 nci Dairesince incelenerek karara bağlanır. Lüzum-u muhakemesi kesinleşen Yükseköğretim Kurulu ve Yükseköğretim Denetleme Kurulu Başkan ve üyelerinin yargılanması Yargıtay ilgili ceza dairesine, temyiz incelemesi Ceza Genel Kuruluna, diğer görevlilerin yargılanmaları suçun işlendiği yer adliye mahkemelerine aittir.</a:t>
            </a:r>
          </a:p>
          <a:p>
            <a:pPr algn="just"/>
            <a:endParaRPr lang="tr-TR" sz="2000" dirty="0" smtClean="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000" dirty="0" smtClean="0">
                <a:latin typeface="Helvetica" panose="020B0604020202020204" pitchFamily="34" charset="0"/>
                <a:cs typeface="Helvetica" panose="020B0604020202020204" pitchFamily="34" charset="0"/>
              </a:rPr>
              <a:t>Değişik </a:t>
            </a:r>
            <a:r>
              <a:rPr lang="tr-TR" sz="2000" dirty="0">
                <a:latin typeface="Helvetica" panose="020B0604020202020204" pitchFamily="34" charset="0"/>
                <a:cs typeface="Helvetica" panose="020B0604020202020204" pitchFamily="34" charset="0"/>
              </a:rPr>
              <a:t>statüdeki kişilerin birlikte suç işlemeleri halinde soruşturma usulü ve yetkili yargılama mercii görev itibariyle üst dereceliye göre tayin olunur.</a:t>
            </a:r>
          </a:p>
          <a:p>
            <a:r>
              <a:rPr lang="tr-TR" sz="2000" dirty="0">
                <a:latin typeface="Helvetica" panose="020B0604020202020204" pitchFamily="34" charset="0"/>
                <a:cs typeface="Helvetica" panose="020B0604020202020204" pitchFamily="34" charset="0"/>
              </a:rPr>
              <a:t>            </a:t>
            </a:r>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2259677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HÜKÜMLERİ-SAVUNMA HAKKI</a:t>
            </a:r>
            <a:endParaRPr lang="tr-TR" sz="20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955476"/>
          </a:xfrm>
          <a:prstGeom prst="rect">
            <a:avLst/>
          </a:prstGeom>
          <a:noFill/>
        </p:spPr>
        <p:txBody>
          <a:bodyPr wrap="square" rtlCol="0">
            <a:spAutoFit/>
          </a:bodyPr>
          <a:lstStyle/>
          <a:p>
            <a:pPr algn="just"/>
            <a:r>
              <a:rPr lang="tr-TR" sz="1900" dirty="0">
                <a:latin typeface="Helvetica" panose="020B0604020202020204" pitchFamily="34" charset="0"/>
                <a:cs typeface="Helvetica" panose="020B0604020202020204" pitchFamily="34" charset="0"/>
              </a:rPr>
              <a:t>Disiplin soruşturmasında uyulacak esaslar şunlardır</a:t>
            </a:r>
            <a:r>
              <a:rPr lang="tr-TR" sz="1900" dirty="0" smtClean="0">
                <a:latin typeface="Helvetica" panose="020B0604020202020204" pitchFamily="34" charset="0"/>
                <a:cs typeface="Helvetica" panose="020B0604020202020204" pitchFamily="34" charset="0"/>
              </a:rPr>
              <a:t>:</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Disiplin </a:t>
            </a:r>
            <a:r>
              <a:rPr lang="tr-TR" sz="1900" dirty="0">
                <a:latin typeface="Helvetica" panose="020B0604020202020204" pitchFamily="34" charset="0"/>
                <a:cs typeface="Helvetica" panose="020B0604020202020204" pitchFamily="34" charset="0"/>
              </a:rPr>
              <a:t>cezası verilmesini gerektiren bir fiilin işlendiğini öğrenen disiplin amiri yazılı olarak disiplin soruşturması başlatır. Üst disiplin amirinin soruşturma açtığı veya açtırdığı disiplin olayında alt disiplin amiri ayrıca soruşturma yapamaz veya yaptıramaz. Daha önce açılmış soruşturma varsa bunlar üst amirin açtığı veya açtırdığı soruşturma ile birleştirilir.</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Bilimsel </a:t>
            </a:r>
            <a:r>
              <a:rPr lang="tr-TR" sz="1900" dirty="0">
                <a:latin typeface="Helvetica" panose="020B0604020202020204" pitchFamily="34" charset="0"/>
                <a:cs typeface="Helvetica" panose="020B0604020202020204" pitchFamily="34" charset="0"/>
              </a:rPr>
              <a:t>araştırma ve yayın etiğine ilişkin disiplin cezası verilmesini gerektiren fiiller açısından soruşturma başlatılmadan önce bilimsel araştırma ve yayın etiği kurullarınca inceleme yapılması zorunludur.</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Disiplin </a:t>
            </a:r>
            <a:r>
              <a:rPr lang="tr-TR" sz="1900" dirty="0">
                <a:latin typeface="Helvetica" panose="020B0604020202020204" pitchFamily="34" charset="0"/>
                <a:cs typeface="Helvetica" panose="020B0604020202020204" pitchFamily="34" charset="0"/>
              </a:rPr>
              <a:t>amiri soruşturmayı kendisi yapabileceği gibi soruşturmayı yapmak üzere birim içerisinden soruşturmacı veya komisyon görevlendirebilir. Ancak zorunlu hallerde rektörlük aracılığıyla diğer birimlerden soruşturmacı talep edilebilir.</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Soruşturmacının </a:t>
            </a:r>
            <a:r>
              <a:rPr lang="tr-TR" sz="1900" dirty="0">
                <a:latin typeface="Helvetica" panose="020B0604020202020204" pitchFamily="34" charset="0"/>
                <a:cs typeface="Helvetica" panose="020B0604020202020204" pitchFamily="34" charset="0"/>
              </a:rPr>
              <a:t>görev ve unvanı, soruşturulanın görev ve unvanının üstünde veya onunla aynı düzeyde olmalıdır.</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Fiilin </a:t>
            </a:r>
            <a:r>
              <a:rPr lang="tr-TR" sz="1900" dirty="0">
                <a:latin typeface="Helvetica" panose="020B0604020202020204" pitchFamily="34" charset="0"/>
                <a:cs typeface="Helvetica" panose="020B0604020202020204" pitchFamily="34" charset="0"/>
              </a:rPr>
              <a:t>ast ile üst tarafından birlikte işlenmesi hâlinde soruşturma usulü ve disiplin cezası verme yetkisi üste göre belirlenir.</a:t>
            </a:r>
          </a:p>
          <a:p>
            <a:pPr marL="342900" indent="-34290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Soruşturulanın </a:t>
            </a:r>
            <a:r>
              <a:rPr lang="tr-TR" sz="1900" dirty="0">
                <a:latin typeface="Helvetica" panose="020B0604020202020204" pitchFamily="34" charset="0"/>
                <a:cs typeface="Helvetica" panose="020B0604020202020204" pitchFamily="34" charset="0"/>
              </a:rPr>
              <a:t>disiplin cezası verilmesini gerektiren fiili işlediği ve disiplin soruşturmasının başlatıldığı tarihteki görev veya unvanının farklı olması hâlinde disiplin soruşturması, üst görev veya unvanı esas alınarak yürütülür. Disiplin amirinin belirlenmesi ve uygulanacak diğer disiplin hükümleri, görev yapılan kurumun tabi olduğu mevzuata göre belirlenir.</a:t>
            </a:r>
          </a:p>
          <a:p>
            <a:r>
              <a:rPr lang="tr-TR" sz="2000" dirty="0">
                <a:latin typeface="Helvetica" panose="020B0604020202020204" pitchFamily="34" charset="0"/>
                <a:cs typeface="Helvetica" panose="020B0604020202020204" pitchFamily="34" charset="0"/>
              </a:rPr>
              <a:t>            </a:t>
            </a:r>
            <a:endParaRPr lang="tr-TR" sz="2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17755309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2713220" y="256177"/>
            <a:ext cx="5246557" cy="584775"/>
          </a:xfrm>
          <a:prstGeom prst="rect">
            <a:avLst/>
          </a:prstGeom>
        </p:spPr>
        <p:txBody>
          <a:bodyPr wrap="square">
            <a:spAutoFit/>
          </a:bodyPr>
          <a:lstStyle/>
          <a:p>
            <a:r>
              <a:rPr lang="tr-TR" sz="3200" b="1" dirty="0" smtClean="0">
                <a:solidFill>
                  <a:schemeClr val="accent1">
                    <a:lumMod val="50000"/>
                  </a:schemeClr>
                </a:solidFill>
                <a:latin typeface="Helvetica" pitchFamily="34" charset="0"/>
              </a:rPr>
              <a:t>TANIMLAR</a:t>
            </a:r>
            <a:endParaRPr lang="tr-TR" sz="3200" dirty="0"/>
          </a:p>
        </p:txBody>
      </p:sp>
      <p:sp>
        <p:nvSpPr>
          <p:cNvPr id="14" name="Rectangle 3"/>
          <p:cNvSpPr txBox="1">
            <a:spLocks noChangeArrowheads="1"/>
          </p:cNvSpPr>
          <p:nvPr/>
        </p:nvSpPr>
        <p:spPr bwMode="auto">
          <a:xfrm>
            <a:off x="555281" y="121337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endParaRPr lang="tr-TR" sz="2400" u="sng" dirty="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57093" y="1261639"/>
            <a:ext cx="11579629" cy="7663636"/>
          </a:xfrm>
          <a:prstGeom prst="rect">
            <a:avLst/>
          </a:prstGeom>
          <a:noFill/>
        </p:spPr>
        <p:txBody>
          <a:bodyPr wrap="square" rtlCol="0">
            <a:spAutoFit/>
          </a:bodyPr>
          <a:lstStyle/>
          <a:p>
            <a:pPr algn="just"/>
            <a:r>
              <a:rPr lang="tr-TR" sz="2600" b="1" dirty="0" smtClean="0">
                <a:latin typeface="Helvetica" panose="020B0604020202020204" pitchFamily="34" charset="0"/>
                <a:cs typeface="Helvetica" panose="020B0604020202020204" pitchFamily="34" charset="0"/>
              </a:rPr>
              <a:t>Yükseköğretim </a:t>
            </a:r>
            <a:r>
              <a:rPr lang="tr-TR" sz="2600" b="1" dirty="0">
                <a:latin typeface="Helvetica" panose="020B0604020202020204" pitchFamily="34" charset="0"/>
                <a:cs typeface="Helvetica" panose="020B0604020202020204" pitchFamily="34" charset="0"/>
              </a:rPr>
              <a:t>Eğitim Türleri</a:t>
            </a:r>
            <a:r>
              <a:rPr lang="tr-TR" sz="2600" dirty="0">
                <a:latin typeface="Helvetica" panose="020B0604020202020204" pitchFamily="34" charset="0"/>
                <a:cs typeface="Helvetica" panose="020B0604020202020204" pitchFamily="34" charset="0"/>
              </a:rPr>
              <a:t>: Yükseköğretimde </a:t>
            </a:r>
            <a:r>
              <a:rPr lang="tr-TR" sz="2600" dirty="0" smtClean="0">
                <a:latin typeface="Helvetica" panose="020B0604020202020204" pitchFamily="34" charset="0"/>
                <a:cs typeface="Helvetica" panose="020B0604020202020204" pitchFamily="34" charset="0"/>
              </a:rPr>
              <a:t>eğitim-öğretim </a:t>
            </a:r>
            <a:r>
              <a:rPr lang="tr-TR" sz="2600" dirty="0">
                <a:latin typeface="Helvetica" panose="020B0604020202020204" pitchFamily="34" charset="0"/>
                <a:cs typeface="Helvetica" panose="020B0604020202020204" pitchFamily="34" charset="0"/>
              </a:rPr>
              <a:t>türleri örgün, açık, dışarıdan (ekstern) ve yaygın eğitimdir</a:t>
            </a:r>
            <a:r>
              <a:rPr lang="tr-TR" sz="2600" dirty="0" smtClean="0">
                <a:latin typeface="Helvetica" panose="020B0604020202020204" pitchFamily="34" charset="0"/>
                <a:cs typeface="Helvetica" panose="020B0604020202020204" pitchFamily="34" charset="0"/>
              </a:rPr>
              <a:t>.</a:t>
            </a:r>
          </a:p>
          <a:p>
            <a:pPr algn="just"/>
            <a:endParaRPr lang="tr-TR" sz="26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600" b="1" dirty="0" smtClean="0">
                <a:latin typeface="Helvetica" panose="020B0604020202020204" pitchFamily="34" charset="0"/>
                <a:cs typeface="Helvetica" panose="020B0604020202020204" pitchFamily="34" charset="0"/>
              </a:rPr>
              <a:t>Örgün </a:t>
            </a:r>
            <a:r>
              <a:rPr lang="tr-TR" sz="2600" b="1" dirty="0">
                <a:latin typeface="Helvetica" panose="020B0604020202020204" pitchFamily="34" charset="0"/>
                <a:cs typeface="Helvetica" panose="020B0604020202020204" pitchFamily="34" charset="0"/>
              </a:rPr>
              <a:t>Eğitim</a:t>
            </a:r>
            <a:r>
              <a:rPr lang="tr-TR" sz="2600" dirty="0">
                <a:latin typeface="Helvetica" panose="020B0604020202020204" pitchFamily="34" charset="0"/>
                <a:cs typeface="Helvetica" panose="020B0604020202020204" pitchFamily="34" charset="0"/>
              </a:rPr>
              <a:t>: Öğrencilerin, eğitim - öğretim süresince ders ve uygulamalara devam etme zorunluluğunda oldukları bir eğitim - öğretim türüdür.</a:t>
            </a:r>
          </a:p>
          <a:p>
            <a:pPr marL="342900" indent="-342900" algn="just">
              <a:buFont typeface="Wingdings" panose="05000000000000000000" pitchFamily="2" charset="2"/>
              <a:buChar char="q"/>
            </a:pPr>
            <a:r>
              <a:rPr lang="tr-TR" sz="2600" b="1" dirty="0" smtClean="0">
                <a:latin typeface="Helvetica" panose="020B0604020202020204" pitchFamily="34" charset="0"/>
                <a:cs typeface="Helvetica" panose="020B0604020202020204" pitchFamily="34" charset="0"/>
              </a:rPr>
              <a:t>Açık </a:t>
            </a:r>
            <a:r>
              <a:rPr lang="tr-TR" sz="2600" b="1" dirty="0">
                <a:latin typeface="Helvetica" panose="020B0604020202020204" pitchFamily="34" charset="0"/>
                <a:cs typeface="Helvetica" panose="020B0604020202020204" pitchFamily="34" charset="0"/>
              </a:rPr>
              <a:t>Eğitim</a:t>
            </a:r>
            <a:r>
              <a:rPr lang="tr-TR" sz="2600" dirty="0">
                <a:latin typeface="Helvetica" panose="020B0604020202020204" pitchFamily="34" charset="0"/>
                <a:cs typeface="Helvetica" panose="020B0604020202020204" pitchFamily="34" charset="0"/>
              </a:rPr>
              <a:t>: Öğrencilere radyo, televizyon ve eğitim araçları vasıtasıyla yapılan bir eğitim - öğretim türüdür.</a:t>
            </a:r>
          </a:p>
          <a:p>
            <a:pPr marL="342900" indent="-342900" algn="just">
              <a:buFont typeface="Wingdings" panose="05000000000000000000" pitchFamily="2" charset="2"/>
              <a:buChar char="q"/>
            </a:pPr>
            <a:r>
              <a:rPr lang="tr-TR" sz="2600" b="1" dirty="0" smtClean="0">
                <a:latin typeface="Helvetica" panose="020B0604020202020204" pitchFamily="34" charset="0"/>
                <a:cs typeface="Helvetica" panose="020B0604020202020204" pitchFamily="34" charset="0"/>
              </a:rPr>
              <a:t>Dışarıdan </a:t>
            </a:r>
            <a:r>
              <a:rPr lang="tr-TR" sz="2600" b="1" dirty="0">
                <a:latin typeface="Helvetica" panose="020B0604020202020204" pitchFamily="34" charset="0"/>
                <a:cs typeface="Helvetica" panose="020B0604020202020204" pitchFamily="34" charset="0"/>
              </a:rPr>
              <a:t>Eğitim (Ekstern Eğitim): </a:t>
            </a:r>
            <a:r>
              <a:rPr lang="tr-TR" sz="2600" dirty="0">
                <a:latin typeface="Helvetica" panose="020B0604020202020204" pitchFamily="34" charset="0"/>
                <a:cs typeface="Helvetica" panose="020B0604020202020204" pitchFamily="34" charset="0"/>
              </a:rPr>
              <a:t>Yükseköğretimin belirli dallarında, devam zorunluluğu olmaksızın sadece yarı yıl içi ve sonu sınavlarına katılma zorunluluğu bulunan bir eğitim - öğretim türüdür. Bu eğitimi izleyen öğrenciler ortak zorunlu dersler ile gerekli görülen bazı dersleri, ilgili yükseköğretim kurumlarınca mesai saatleri dışındaki uygun saatlerde düzenlenecek derslerde alırlar.</a:t>
            </a:r>
          </a:p>
          <a:p>
            <a:endParaRPr lang="tr-TR" sz="3200" dirty="0"/>
          </a:p>
          <a:p>
            <a:r>
              <a:rPr lang="tr-TR" dirty="0"/>
              <a:t>            </a:t>
            </a:r>
            <a:endParaRPr lang="tr-TR" sz="2400" b="1" dirty="0" smtClean="0">
              <a:solidFill>
                <a:schemeClr val="bg1"/>
              </a:solidFill>
              <a:latin typeface="Helvetica" panose="020B0604020202020204" pitchFamily="34" charset="0"/>
              <a:cs typeface="Helvetica" panose="020B0604020202020204" pitchFamily="34" charset="0"/>
            </a:endParaRPr>
          </a:p>
          <a:p>
            <a:pPr algn="ctr"/>
            <a:endParaRPr lang="tr-TR" sz="2400" b="1" dirty="0" smtClean="0"/>
          </a:p>
          <a:p>
            <a:endParaRPr lang="tr-TR" dirty="0"/>
          </a:p>
          <a:p>
            <a:endParaRPr lang="tr-TR" dirty="0" smtClean="0"/>
          </a:p>
          <a:p>
            <a:endParaRPr lang="tr-TR" dirty="0"/>
          </a:p>
        </p:txBody>
      </p:sp>
    </p:spTree>
    <p:extLst>
      <p:ext uri="{BB962C8B-B14F-4D97-AF65-F5344CB8AC3E}">
        <p14:creationId xmlns:p14="http://schemas.microsoft.com/office/powerpoint/2010/main" val="1983412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HÜKÜMLERİ-SAVUNMA HAKKI</a:t>
            </a:r>
            <a:endParaRPr lang="tr-TR" sz="20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355312"/>
          </a:xfrm>
          <a:prstGeom prst="rect">
            <a:avLst/>
          </a:prstGeom>
          <a:noFill/>
        </p:spPr>
        <p:txBody>
          <a:bodyPr wrap="square" rtlCol="0">
            <a:spAutoFit/>
          </a:bodyPr>
          <a:lstStyle/>
          <a:p>
            <a:pPr marL="285750" indent="-285750" algn="just">
              <a:buFont typeface="Wingdings" panose="05000000000000000000" pitchFamily="2" charset="2"/>
              <a:buChar char="q"/>
            </a:pPr>
            <a:r>
              <a:rPr lang="tr-TR" dirty="0" smtClean="0">
                <a:latin typeface="Helvetica" panose="020B0604020202020204" pitchFamily="34" charset="0"/>
                <a:cs typeface="Helvetica" panose="020B0604020202020204" pitchFamily="34" charset="0"/>
              </a:rPr>
              <a:t>Soruşturmacı</a:t>
            </a:r>
            <a:r>
              <a:rPr lang="tr-TR" dirty="0">
                <a:latin typeface="Helvetica" panose="020B0604020202020204" pitchFamily="34" charset="0"/>
                <a:cs typeface="Helvetica" panose="020B0604020202020204" pitchFamily="34" charset="0"/>
              </a:rPr>
              <a:t>, disiplin soruşturmasıyla ilgili bilgi ve belgeleri toplama, ifade alma, tanık dinleme, bilirkişiye başvurma, keşif yapma, inceleme yapma ve ilgili makamlarla yazışma yetkisini haizdir.</a:t>
            </a:r>
          </a:p>
          <a:p>
            <a:pPr marL="285750" indent="-285750" algn="just">
              <a:buFont typeface="Wingdings" panose="05000000000000000000" pitchFamily="2" charset="2"/>
              <a:buChar char="q"/>
            </a:pPr>
            <a:r>
              <a:rPr lang="tr-TR" dirty="0" smtClean="0">
                <a:latin typeface="Helvetica" panose="020B0604020202020204" pitchFamily="34" charset="0"/>
                <a:cs typeface="Helvetica" panose="020B0604020202020204" pitchFamily="34" charset="0"/>
              </a:rPr>
              <a:t>Soruşturmacının</a:t>
            </a:r>
            <a:r>
              <a:rPr lang="tr-TR" dirty="0">
                <a:latin typeface="Helvetica" panose="020B0604020202020204" pitchFamily="34" charset="0"/>
                <a:cs typeface="Helvetica" panose="020B0604020202020204" pitchFamily="34" charset="0"/>
              </a:rPr>
              <a:t>, görevlendirme kapsamında talep ettiği bilgi ve belgeler gecikmeksizin kendisine verilir.</a:t>
            </a:r>
          </a:p>
          <a:p>
            <a:pPr marL="285750" indent="-285750" algn="just">
              <a:buFont typeface="Wingdings" panose="05000000000000000000" pitchFamily="2" charset="2"/>
              <a:buChar char="q"/>
            </a:pPr>
            <a:r>
              <a:rPr lang="tr-TR" dirty="0" smtClean="0">
                <a:latin typeface="Helvetica" panose="020B0604020202020204" pitchFamily="34" charset="0"/>
                <a:cs typeface="Helvetica" panose="020B0604020202020204" pitchFamily="34" charset="0"/>
              </a:rPr>
              <a:t>Soruşturmacı</a:t>
            </a:r>
            <a:r>
              <a:rPr lang="tr-TR" dirty="0">
                <a:latin typeface="Helvetica" panose="020B0604020202020204" pitchFamily="34" charset="0"/>
                <a:cs typeface="Helvetica" panose="020B0604020202020204" pitchFamily="34" charset="0"/>
              </a:rPr>
              <a:t>, görevlendirildiği konuda soruşturma yürütür; soruşturma sırasında disiplin soruşturmasına konu olabilecek başka fiillerin ortaya çıkması durumunda bunları gecikmeksizin disiplin amirine bildirir.</a:t>
            </a:r>
          </a:p>
          <a:p>
            <a:pPr marL="285750" indent="-285750" algn="just">
              <a:buFont typeface="Wingdings" panose="05000000000000000000" pitchFamily="2" charset="2"/>
              <a:buChar char="q"/>
            </a:pPr>
            <a:r>
              <a:rPr lang="tr-TR" dirty="0" smtClean="0">
                <a:latin typeface="Helvetica" panose="020B0604020202020204" pitchFamily="34" charset="0"/>
                <a:cs typeface="Helvetica" panose="020B0604020202020204" pitchFamily="34" charset="0"/>
              </a:rPr>
              <a:t>Soruşturma </a:t>
            </a:r>
            <a:r>
              <a:rPr lang="tr-TR" dirty="0">
                <a:latin typeface="Helvetica" panose="020B0604020202020204" pitchFamily="34" charset="0"/>
                <a:cs typeface="Helvetica" panose="020B0604020202020204" pitchFamily="34" charset="0"/>
              </a:rPr>
              <a:t>işlemleri bir tutanakla tespit olunur</a:t>
            </a:r>
            <a:r>
              <a:rPr lang="tr-TR" dirty="0" smtClean="0">
                <a:latin typeface="Helvetica" panose="020B0604020202020204" pitchFamily="34" charset="0"/>
                <a:cs typeface="Helvetica" panose="020B0604020202020204" pitchFamily="34" charset="0"/>
              </a:rPr>
              <a:t>.  </a:t>
            </a:r>
            <a:r>
              <a:rPr lang="tr-TR" dirty="0">
                <a:latin typeface="Helvetica" panose="020B0604020202020204" pitchFamily="34" charset="0"/>
                <a:cs typeface="Helvetica" panose="020B0604020202020204" pitchFamily="34" charset="0"/>
              </a:rPr>
              <a:t>Soruşturmanın gizliliği esastır.</a:t>
            </a:r>
          </a:p>
          <a:p>
            <a:pPr marL="285750" indent="-285750" algn="just">
              <a:buFont typeface="Wingdings" panose="05000000000000000000" pitchFamily="2" charset="2"/>
              <a:buChar char="q"/>
            </a:pPr>
            <a:r>
              <a:rPr lang="tr-TR" dirty="0" smtClean="0">
                <a:latin typeface="Helvetica" panose="020B0604020202020204" pitchFamily="34" charset="0"/>
                <a:cs typeface="Helvetica" panose="020B0604020202020204" pitchFamily="34" charset="0"/>
              </a:rPr>
              <a:t>Soruşturma</a:t>
            </a:r>
            <a:r>
              <a:rPr lang="tr-TR" dirty="0">
                <a:latin typeface="Helvetica" panose="020B0604020202020204" pitchFamily="34" charset="0"/>
                <a:cs typeface="Helvetica" panose="020B0604020202020204" pitchFamily="34" charset="0"/>
              </a:rPr>
              <a:t>, görevlendirme yazısının tebliğ tarihinden itibaren iki ay içinde tamamlanır. Soruşturma bu süre içinde tamamlanamaz ise soruşturmacı gerekçeli olarak ek süre talep edebilir, disiplin amiri gerekçeyi değerlendirerek ve zamanaşımı sürelerini dikkate alarak karar verir.</a:t>
            </a:r>
          </a:p>
          <a:p>
            <a:pPr marL="285750" indent="-285750" algn="just">
              <a:buFont typeface="Wingdings" panose="05000000000000000000" pitchFamily="2" charset="2"/>
              <a:buChar char="q"/>
            </a:pPr>
            <a:r>
              <a:rPr lang="tr-TR" dirty="0" smtClean="0">
                <a:latin typeface="Helvetica" panose="020B0604020202020204" pitchFamily="34" charset="0"/>
                <a:cs typeface="Helvetica" panose="020B0604020202020204" pitchFamily="34" charset="0"/>
              </a:rPr>
              <a:t>Fiili </a:t>
            </a:r>
            <a:r>
              <a:rPr lang="tr-TR" dirty="0">
                <a:latin typeface="Helvetica" panose="020B0604020202020204" pitchFamily="34" charset="0"/>
                <a:cs typeface="Helvetica" panose="020B0604020202020204" pitchFamily="34" charset="0"/>
              </a:rPr>
              <a:t>işleyenin emeklilik veya başka nedenlerle görevinin sona ermesi, hakkında soruşturma açılmasına ve soruşturmanın devamına engel olmaz. Bu durumda soruşturma sonunda verilen disiplin cezası, özlük dosyasında saklanır. Aylıktan veya ücretten kesme ve kademe ilerlemesinin durdurulması veya birden fazla ücretten kesme cezaları ilgilinin kamu görevine dönmesi ya da bir vakıf yükseköğretim kurumunda göreve başlaması halinde uygulanır.</a:t>
            </a:r>
          </a:p>
          <a:p>
            <a:pPr marL="285750" indent="-285750" algn="just">
              <a:buFont typeface="Wingdings" panose="05000000000000000000" pitchFamily="2" charset="2"/>
              <a:buChar char="q"/>
            </a:pPr>
            <a:r>
              <a:rPr lang="tr-TR" dirty="0" smtClean="0">
                <a:latin typeface="Helvetica" panose="020B0604020202020204" pitchFamily="34" charset="0"/>
                <a:cs typeface="Helvetica" panose="020B0604020202020204" pitchFamily="34" charset="0"/>
              </a:rPr>
              <a:t>Bir </a:t>
            </a:r>
            <a:r>
              <a:rPr lang="tr-TR" dirty="0">
                <a:latin typeface="Helvetica" panose="020B0604020202020204" pitchFamily="34" charset="0"/>
                <a:cs typeface="Helvetica" panose="020B0604020202020204" pitchFamily="34" charset="0"/>
              </a:rPr>
              <a:t>fiilden dolayı ilgili hakkında ceza soruşturması veya kovuşturması yapılıyor olması, aynı fiilden dolayı disiplin soruşturması yapılmasına, ceza verilmesine ve bu cezanın yerine getirilmesine engel değildir. Gerektiğinde ceza kovuşturması bekletici mesele yapılabilir. Bu durumda disiplin soruşturmasına ilişkin zamanaşımı süreleri durur.</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107167102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grpSp>
        <p:nvGrpSpPr>
          <p:cNvPr id="4" name="Grup 3">
            <a:extLst>
              <a:ext uri="{FF2B5EF4-FFF2-40B4-BE49-F238E27FC236}">
                <a16:creationId xmlns="" xmlns:a16="http://schemas.microsoft.com/office/drawing/2014/main" id="{779077B5-FDAD-BA4E-B873-323420319BB4}"/>
              </a:ext>
            </a:extLst>
          </p:cNvPr>
          <p:cNvGrpSpPr/>
          <p:nvPr/>
        </p:nvGrpSpPr>
        <p:grpSpPr>
          <a:xfrm>
            <a:off x="2" y="-97768"/>
            <a:ext cx="8690385" cy="1209539"/>
            <a:chOff x="2" y="-93936"/>
            <a:chExt cx="8690385" cy="1209539"/>
          </a:xfrm>
        </p:grpSpPr>
        <p:pic>
          <p:nvPicPr>
            <p:cNvPr id="23" name="Resim 22">
              <a:extLst>
                <a:ext uri="{FF2B5EF4-FFF2-40B4-BE49-F238E27FC236}">
                  <a16:creationId xmlns="" xmlns:a16="http://schemas.microsoft.com/office/drawing/2014/main" id="{17B64CAC-008E-554E-9E55-5DBC68F7BF67}"/>
                </a:ext>
              </a:extLst>
            </p:cNvPr>
            <p:cNvPicPr>
              <a:picLocks noChangeAspect="1"/>
            </p:cNvPicPr>
            <p:nvPr/>
          </p:nvPicPr>
          <p:blipFill>
            <a:blip r:embed="rId3"/>
            <a:srcRect/>
            <a:stretch/>
          </p:blipFill>
          <p:spPr>
            <a:xfrm>
              <a:off x="2" y="-93936"/>
              <a:ext cx="8690385" cy="1209539"/>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4556"/>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HÜKÜMLERİ-SAVUNMA HAKKI</a:t>
              </a:r>
              <a:endParaRPr lang="tr-TR" sz="2000" dirty="0"/>
            </a:p>
          </p:txBody>
        </p:sp>
      </p:gr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447645"/>
          </a:xfrm>
          <a:prstGeom prst="rect">
            <a:avLst/>
          </a:prstGeom>
          <a:noFill/>
        </p:spPr>
        <p:txBody>
          <a:bodyPr wrap="square" rtlCol="0">
            <a:spAutoFit/>
          </a:bodyPr>
          <a:lstStyle/>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Bir </a:t>
            </a:r>
            <a:r>
              <a:rPr lang="tr-TR" sz="2200" dirty="0">
                <a:latin typeface="Helvetica" panose="020B0604020202020204" pitchFamily="34" charset="0"/>
                <a:cs typeface="Helvetica" panose="020B0604020202020204" pitchFamily="34" charset="0"/>
              </a:rPr>
              <a:t>fiilin diğer kanunlar uyarınca idari yaptırıma bağlanmış olması, aynı fiile bu Kanun kapsamında disiplin cezası verilmesine engel teşkil etmez.</a:t>
            </a: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Soruşturulana</a:t>
            </a:r>
            <a:r>
              <a:rPr lang="tr-TR" sz="2200" dirty="0">
                <a:latin typeface="Helvetica" panose="020B0604020202020204" pitchFamily="34" charset="0"/>
                <a:cs typeface="Helvetica" panose="020B0604020202020204" pitchFamily="34" charset="0"/>
              </a:rPr>
              <a:t>, iddialar hakkında savunma imkânı tanınmadan disiplin cezası verilemez. Soruşturmayı yapanın yedi günden az olmamak üzere verdiği süre içinde veya belirtilen tarihte geçerli bir mazereti olmaksızın savunmasını yapmayan, savunma hakkından vazgeçmiş sayılır.</a:t>
            </a: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Savunmaya </a:t>
            </a:r>
            <a:r>
              <a:rPr lang="tr-TR" sz="2200" dirty="0">
                <a:latin typeface="Helvetica" panose="020B0604020202020204" pitchFamily="34" charset="0"/>
                <a:cs typeface="Helvetica" panose="020B0604020202020204" pitchFamily="34" charset="0"/>
              </a:rPr>
              <a:t>davet yazısında hakkında disiplin soruşturması açılan fiilin neden ibaret bulunduğu, savunmasını belirtilen sürede yapmadığı takdirde savunmasından vazgeçmiş sayılacağı bildirilir.</a:t>
            </a: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Disiplin </a:t>
            </a:r>
            <a:r>
              <a:rPr lang="tr-TR" sz="2200" dirty="0">
                <a:latin typeface="Helvetica" panose="020B0604020202020204" pitchFamily="34" charset="0"/>
                <a:cs typeface="Helvetica" panose="020B0604020202020204" pitchFamily="34" charset="0"/>
              </a:rPr>
              <a:t>cezası vermeye yetkili makamlar gerek görürse, isnat edilen fiil ve soruşturma raporunda önerilen disiplin cezasını da belirtmek suretiyle, bu maddedeki esaslar çerçevesinde (a) ve (b) bentlerindeki usule göre tekrar savunma isteyebilir.</a:t>
            </a:r>
          </a:p>
          <a:p>
            <a:pPr marL="342900" indent="-342900" algn="just">
              <a:buFont typeface="Wingdings" panose="05000000000000000000" pitchFamily="2" charset="2"/>
              <a:buChar char="q"/>
            </a:pPr>
            <a:r>
              <a:rPr lang="tr-TR" sz="2200" dirty="0">
                <a:latin typeface="Helvetica" panose="020B0604020202020204" pitchFamily="34" charset="0"/>
                <a:cs typeface="Helvetica" panose="020B0604020202020204" pitchFamily="34" charset="0"/>
              </a:rPr>
              <a:t>Hakkında üniversite öğretim mesleğinden çıkarma ve kamu görevinden çıkarma cezası istenenler soruşturma evrakını inceleme, tanık dinletme, disiplin kurulunda sözlü veya yazılı olarak kendisi veya vekili vasıtasıyla savunma yapma hakkına sahiptir.</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335898074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707886"/>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HÜKÜMLERİ-GÖREVDEN</a:t>
            </a:r>
          </a:p>
          <a:p>
            <a:r>
              <a:rPr lang="tr-TR" sz="2000" b="1" dirty="0" smtClean="0">
                <a:solidFill>
                  <a:schemeClr val="accent1">
                    <a:lumMod val="50000"/>
                  </a:schemeClr>
                </a:solidFill>
                <a:latin typeface="Helvetica" pitchFamily="34" charset="0"/>
              </a:rPr>
              <a:t>UZAKLAŞTIRMA</a:t>
            </a:r>
            <a:endParaRPr lang="tr-TR" sz="20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355312"/>
          </a:xfrm>
          <a:prstGeom prst="rect">
            <a:avLst/>
          </a:prstGeom>
          <a:noFill/>
        </p:spPr>
        <p:txBody>
          <a:bodyPr wrap="square" rtlCol="0">
            <a:spAutoFit/>
          </a:bodyPr>
          <a:lstStyle/>
          <a:p>
            <a:pPr marL="285750" indent="-285750" algn="just">
              <a:buFont typeface="Wingdings" panose="05000000000000000000" pitchFamily="2" charset="2"/>
              <a:buChar char="q"/>
            </a:pPr>
            <a:r>
              <a:rPr lang="tr-TR" dirty="0">
                <a:latin typeface="Helvetica" panose="020B0604020202020204" pitchFamily="34" charset="0"/>
                <a:cs typeface="Helvetica" panose="020B0604020202020204" pitchFamily="34" charset="0"/>
              </a:rPr>
              <a:t>Görevden uzaklaştırma, Devlet veya vakıf yükseköğretim kurumlarında yürütülen kamu hizmetinin gerektirdiği hallerde, görevi başında kalmasında sakınca görülen üst kuruluşlar ile yükseköğretim kurumu yöneticileri, öğretim elemanları, memurlar ve diğer personel hakkında alınan ihtiyati bir tedbirdir. Görevden uzaklaştırma tedbiri disiplin veya ceza soruşturmasının herhangi bir safhasında üç ay süreyle alınabilir. Soruşturmayı yürütenler görevden uzaklaştırmayı teklif edebilirler. Bu sürenin bitiminde tedbir kararının alınmasına ilişkin sebeplerin devam etmesi halinde tedbir her defasında üç ay uzatılabilir.</a:t>
            </a:r>
          </a:p>
          <a:p>
            <a:pPr marL="285750" indent="-285750" algn="just">
              <a:buFont typeface="Wingdings" panose="05000000000000000000" pitchFamily="2" charset="2"/>
              <a:buChar char="q"/>
            </a:pPr>
            <a:r>
              <a:rPr lang="tr-TR" dirty="0" smtClean="0">
                <a:latin typeface="Helvetica" panose="020B0604020202020204" pitchFamily="34" charset="0"/>
                <a:cs typeface="Helvetica" panose="020B0604020202020204" pitchFamily="34" charset="0"/>
              </a:rPr>
              <a:t>Görevden </a:t>
            </a:r>
            <a:r>
              <a:rPr lang="tr-TR" dirty="0">
                <a:latin typeface="Helvetica" panose="020B0604020202020204" pitchFamily="34" charset="0"/>
                <a:cs typeface="Helvetica" panose="020B0604020202020204" pitchFamily="34" charset="0"/>
              </a:rPr>
              <a:t>uzaklaştırmaya Yükseköğretim Üst Kuruluş Başkanları ile Devlet yükseköğretim kurumlarında atamaya yetkili amirler, vakıf yükseköğretim kurumlarında rektörler ve bağımsız vakıf meslek yüksekokullarında müdürler yetkilidir.</a:t>
            </a:r>
          </a:p>
          <a:p>
            <a:pPr marL="285750" indent="-285750" algn="just">
              <a:buFont typeface="Wingdings" panose="05000000000000000000" pitchFamily="2" charset="2"/>
              <a:buChar char="q"/>
            </a:pPr>
            <a:r>
              <a:rPr lang="tr-TR" dirty="0">
                <a:latin typeface="Helvetica" panose="020B0604020202020204" pitchFamily="34" charset="0"/>
                <a:cs typeface="Helvetica" panose="020B0604020202020204" pitchFamily="34" charset="0"/>
              </a:rPr>
              <a:t>Rektörlerin, bağımsız vakıf meslek yüksekokulu müdürlerinin ve dekanların görevden uzaklaştırılması kararı disiplin amirinin teklifi üzerine Yükseköğretim Genel Kurulu tarafından verilir. Görevden uzaklaştırma kararları atamaya yetkili amirlere bildirilir.</a:t>
            </a:r>
          </a:p>
          <a:p>
            <a:pPr marL="285750" indent="-285750" algn="just">
              <a:buFont typeface="Wingdings" panose="05000000000000000000" pitchFamily="2" charset="2"/>
              <a:buChar char="q"/>
            </a:pPr>
            <a:r>
              <a:rPr lang="tr-TR" dirty="0">
                <a:latin typeface="Helvetica" panose="020B0604020202020204" pitchFamily="34" charset="0"/>
                <a:cs typeface="Helvetica" panose="020B0604020202020204" pitchFamily="34" charset="0"/>
              </a:rPr>
              <a:t>Görevinden uzaklaştırılanlar hakkında görevden uzaklaştırmayı izleyen on işgünü içinde soruşturmaya başlanması şarttır.</a:t>
            </a:r>
          </a:p>
          <a:p>
            <a:pPr marL="285750" indent="-285750" algn="just">
              <a:buFont typeface="Wingdings" panose="05000000000000000000" pitchFamily="2" charset="2"/>
              <a:buChar char="q"/>
            </a:pPr>
            <a:r>
              <a:rPr lang="tr-TR" dirty="0">
                <a:latin typeface="Helvetica" panose="020B0604020202020204" pitchFamily="34" charset="0"/>
                <a:cs typeface="Helvetica" panose="020B0604020202020204" pitchFamily="34" charset="0"/>
              </a:rPr>
              <a:t>Görevden uzaklaştırma işleminden sonra süresi içinde soruşturmaya başlamayan, görevden uzaklaştırma tedbirinin kaldırılmasının zorunlu olduğu durumlarda bu tedbiri kaldırmayan veya görevden uzaklaştırma işlemini keyfi olarak veya garaz ya da kini dolayısı ile yaptığı, yaptırılan soruşturma sonunda anlaşılan yetkililer, hukuki, mali ve cezai sorumluluğa tabidirler.</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381387430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707886"/>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HÜKÜMLERİ-GÖREVDEN</a:t>
            </a:r>
          </a:p>
          <a:p>
            <a:r>
              <a:rPr lang="tr-TR" sz="2000" b="1" dirty="0" smtClean="0">
                <a:solidFill>
                  <a:schemeClr val="accent1">
                    <a:lumMod val="50000"/>
                  </a:schemeClr>
                </a:solidFill>
                <a:latin typeface="Helvetica" pitchFamily="34" charset="0"/>
              </a:rPr>
              <a:t>UZAKLAŞTIRMA</a:t>
            </a:r>
            <a:endParaRPr lang="tr-TR" sz="2000" dirty="0"/>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878532"/>
          </a:xfrm>
          <a:prstGeom prst="rect">
            <a:avLst/>
          </a:prstGeom>
          <a:noFill/>
        </p:spPr>
        <p:txBody>
          <a:bodyPr wrap="square" rtlCol="0">
            <a:spAutoFit/>
          </a:bodyPr>
          <a:lstStyle/>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Görevden uzaklaştırılanlar, kanunların öngördüğü sosyal hak ve yardımlardan faydalanmaya devam ederler. Ancak görevden uzaklaştırma süresi içinde kendilerine aylıklarının veya ücretlerinin üçte ikisi ödenir.</a:t>
            </a:r>
          </a:p>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Göreve tekrar başlatılmanın zorunlu olduğu durumlarda, bunların aylıklarının veya ücretlerinin kesilmiş olan üçte biri kendilerine ödenir ve Devlet yükseköğretim kurumlarında çalışanlar bakımından görevden uzakta geçirdikleri süre, derecelerindeki kademe ilerlemesinde ve bu sürenin dereceye yükselmesi için gerekli en az bekleme süresini aşan kısmı, üst dereceye yükselmeleri halinde, bu derecede kademe ilerlemesi yapılmak ve akademik yükselme için gerekli bekleme süresinden sayılmak suretiyle değerlendirilir.</a:t>
            </a:r>
          </a:p>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Soruşturma sonunda kamu görevinden çıkarma cezası önerilmesi hali dışında görevden uzaklaştırma tedbiri, bu tedbiri alan yetkililerce derhal kaldırılır.</a:t>
            </a:r>
          </a:p>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Görevden uzaklaştırma tedbiri alınmakla beraber, soruşturma sonunda yetkili makam veya mercilerce hakkında kamu görevinden çıkarmadan başka bir disiplin cezası verilenler ile ceza kararından evvel haklarındaki disiplin soruşturması af ile kaldırılanlar, bu kararların kesinleşmesi üzerine veya tedbir süresinin dolması hâlinde derhal göreve iade edilirler.</a:t>
            </a:r>
          </a:p>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Kişinin görevi başında kalmasının, soruşturmanın devamına engel olmadığı hallerde görevden uzaklaştırma tedbiri süresi dolmadan da kaldırılabilir.</a:t>
            </a:r>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415820417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HÜKÜMLERİ-ZAMANAŞIMI</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5816977"/>
          </a:xfrm>
          <a:prstGeom prst="rect">
            <a:avLst/>
          </a:prstGeom>
          <a:noFill/>
        </p:spPr>
        <p:txBody>
          <a:bodyPr wrap="square" rtlCol="0">
            <a:spAutoFit/>
          </a:bodyPr>
          <a:lstStyle/>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Disiplin cezası verilmesini gerektiren fiil ve hallerin işlendiğinin öğrenildiği tarihten itibaren;</a:t>
            </a:r>
          </a:p>
          <a:p>
            <a:pPr algn="just"/>
            <a:r>
              <a:rPr lang="tr-TR" sz="2100" dirty="0">
                <a:latin typeface="Helvetica" panose="020B0604020202020204" pitchFamily="34" charset="0"/>
                <a:cs typeface="Helvetica" panose="020B0604020202020204" pitchFamily="34" charset="0"/>
              </a:rPr>
              <a:t>a) Uyarma, kınama, aylıktan veya ücretten kesme ve kademe ilerlemesinin durdurulması veya birden fazla ücretten kesme cezalarında bir ay içinde,</a:t>
            </a:r>
          </a:p>
          <a:p>
            <a:pPr algn="just"/>
            <a:r>
              <a:rPr lang="tr-TR" sz="2100" dirty="0">
                <a:latin typeface="Helvetica" panose="020B0604020202020204" pitchFamily="34" charset="0"/>
                <a:cs typeface="Helvetica" panose="020B0604020202020204" pitchFamily="34" charset="0"/>
              </a:rPr>
              <a:t>b) Üniversite öğretim mesleğinden çıkarma ve kamu görevinden çıkarma cezasında altı ay </a:t>
            </a:r>
            <a:r>
              <a:rPr lang="tr-TR" sz="2100" dirty="0" smtClean="0">
                <a:latin typeface="Helvetica" panose="020B0604020202020204" pitchFamily="34" charset="0"/>
                <a:cs typeface="Helvetica" panose="020B0604020202020204" pitchFamily="34" charset="0"/>
              </a:rPr>
              <a:t>içinde </a:t>
            </a:r>
            <a:endParaRPr lang="tr-TR" sz="2100" dirty="0">
              <a:latin typeface="Helvetica" panose="020B0604020202020204" pitchFamily="34" charset="0"/>
              <a:cs typeface="Helvetica" panose="020B0604020202020204" pitchFamily="34" charset="0"/>
            </a:endParaRPr>
          </a:p>
          <a:p>
            <a:pPr algn="just"/>
            <a:r>
              <a:rPr lang="tr-TR" sz="2100" dirty="0">
                <a:latin typeface="Helvetica" panose="020B0604020202020204" pitchFamily="34" charset="0"/>
                <a:cs typeface="Helvetica" panose="020B0604020202020204" pitchFamily="34" charset="0"/>
              </a:rPr>
              <a:t>disiplin soruşturmasına başlanmadığı takdirde disiplin soruşturması açılamaz</a:t>
            </a:r>
            <a:r>
              <a:rPr lang="tr-TR" sz="2100" dirty="0" smtClean="0">
                <a:latin typeface="Helvetica" panose="020B0604020202020204" pitchFamily="34" charset="0"/>
                <a:cs typeface="Helvetica" panose="020B0604020202020204" pitchFamily="34" charset="0"/>
              </a:rPr>
              <a:t>.</a:t>
            </a:r>
          </a:p>
          <a:p>
            <a:pPr algn="just"/>
            <a:endParaRPr lang="tr-TR" sz="2100" dirty="0">
              <a:latin typeface="Helvetica" panose="020B0604020202020204" pitchFamily="34" charset="0"/>
              <a:cs typeface="Helvetica" panose="020B0604020202020204" pitchFamily="34" charset="0"/>
            </a:endParaRPr>
          </a:p>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Disiplin cezası verilmesini gerektiren fiillerin işlendiği tarihten itibaren iki yıl, üniversite öğretim mesleğinden çıkarma cezasını gerektiren fiil açısından altı yıl geçmiş ise disiplin cezası verilemez.       </a:t>
            </a:r>
          </a:p>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Bilimsel bir eserin akademik atama ve terfilerde kullanılması ya da kısmen veya tamamen yeniden yayımlanması hâlinde ikinci fıkrada belirtilen zamanaşımı süreleri yeniden işlemeye başlar.</a:t>
            </a:r>
          </a:p>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Disiplin cezasının yargı kararıyla iptal edilmesi hâlinde, kararın idareye ulaştığı tarihten itibaren kalan disiplin ceza zamanaşımı süresi içerisinde, zamanaşımı süresinin dolması veya üç aydan daha az süre kalması hâlinde en geç üç ay içerisinde karar gerekçesi dikkate alınarak yeniden disiplin cezası tesis edilebilir.</a:t>
            </a:r>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122020358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707886"/>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HÜKÜMLERİ-CEZA VERME YETKİSİ</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6186309"/>
          </a:xfrm>
          <a:prstGeom prst="rect">
            <a:avLst/>
          </a:prstGeom>
          <a:noFill/>
        </p:spPr>
        <p:txBody>
          <a:bodyPr wrap="square" rtlCol="0">
            <a:spAutoFit/>
          </a:bodyPr>
          <a:lstStyle/>
          <a:p>
            <a:pPr marL="285750" indent="-28575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Uyarma </a:t>
            </a:r>
            <a:r>
              <a:rPr lang="tr-TR" sz="1900" dirty="0">
                <a:latin typeface="Helvetica" panose="020B0604020202020204" pitchFamily="34" charset="0"/>
                <a:cs typeface="Helvetica" panose="020B0604020202020204" pitchFamily="34" charset="0"/>
              </a:rPr>
              <a:t>ve kınama cezaları sıralı disiplin amirleri tarafından, rektörler ve bağımsız vakıf meslek yüksekokulu müdürleri hakkında Yükseköğretim Kurulu Başkanı tarafından verilir.</a:t>
            </a:r>
          </a:p>
          <a:p>
            <a:pPr marL="285750" indent="-28575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Aylıktan </a:t>
            </a:r>
            <a:r>
              <a:rPr lang="tr-TR" sz="1900" dirty="0">
                <a:latin typeface="Helvetica" panose="020B0604020202020204" pitchFamily="34" charset="0"/>
                <a:cs typeface="Helvetica" panose="020B0604020202020204" pitchFamily="34" charset="0"/>
              </a:rPr>
              <a:t>veya ücretten kesme ve kademe ilerlemesinin durdurulması veya birden fazla ücretten kesme cezaları kişinin görevli olduğu birimdeki disiplin kurulu kararı ile verilir.</a:t>
            </a:r>
          </a:p>
          <a:p>
            <a:pPr marL="285750" indent="-28575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Üniversite </a:t>
            </a:r>
            <a:r>
              <a:rPr lang="tr-TR" sz="1900" dirty="0">
                <a:latin typeface="Helvetica" panose="020B0604020202020204" pitchFamily="34" charset="0"/>
                <a:cs typeface="Helvetica" panose="020B0604020202020204" pitchFamily="34" charset="0"/>
              </a:rPr>
              <a:t>öğretim mesleğinden çıkarma ve kamu görevinden çıkarma cezaları atamaya yetkili amirin teklifi üzerine Yüksek Disiplin Kurulu kararıyla verilir.</a:t>
            </a:r>
          </a:p>
          <a:p>
            <a:pPr marL="285750" indent="-285750" algn="just">
              <a:buFont typeface="Wingdings" panose="05000000000000000000" pitchFamily="2" charset="2"/>
              <a:buChar char="q"/>
            </a:pPr>
            <a:r>
              <a:rPr lang="tr-TR" sz="1900" dirty="0" smtClean="0">
                <a:latin typeface="Helvetica" panose="020B0604020202020204" pitchFamily="34" charset="0"/>
                <a:cs typeface="Helvetica" panose="020B0604020202020204" pitchFamily="34" charset="0"/>
              </a:rPr>
              <a:t>Rektörler</a:t>
            </a:r>
            <a:r>
              <a:rPr lang="tr-TR" sz="1900" dirty="0">
                <a:latin typeface="Helvetica" panose="020B0604020202020204" pitchFamily="34" charset="0"/>
                <a:cs typeface="Helvetica" panose="020B0604020202020204" pitchFamily="34" charset="0"/>
              </a:rPr>
              <a:t>, bağımsız vakıf meslek yüksekokulu müdürleri ve dekanlar hakkında aylıktan veya ücretten kesme, kademe ilerlemesinin durdurulması veya birden fazla ücretten kesme, üniversite öğretim mesleğinden çıkarma ve kamu görevinden çıkarma cezaları Yüksek Disiplin Kurulu kararıyla verilir.</a:t>
            </a:r>
          </a:p>
          <a:p>
            <a:pPr marL="285750" indent="-285750" algn="just">
              <a:buFont typeface="Wingdings" panose="05000000000000000000" pitchFamily="2" charset="2"/>
              <a:buChar char="q"/>
            </a:pPr>
            <a:r>
              <a:rPr lang="tr-TR" sz="1900" dirty="0">
                <a:latin typeface="Helvetica" panose="020B0604020202020204" pitchFamily="34" charset="0"/>
                <a:cs typeface="Helvetica" panose="020B0604020202020204" pitchFamily="34" charset="0"/>
              </a:rPr>
              <a:t> </a:t>
            </a:r>
            <a:r>
              <a:rPr lang="tr-TR" sz="1900" dirty="0" smtClean="0">
                <a:latin typeface="Helvetica" panose="020B0604020202020204" pitchFamily="34" charset="0"/>
                <a:cs typeface="Helvetica" panose="020B0604020202020204" pitchFamily="34" charset="0"/>
              </a:rPr>
              <a:t>Bu </a:t>
            </a:r>
            <a:r>
              <a:rPr lang="tr-TR" sz="1900" dirty="0">
                <a:latin typeface="Helvetica" panose="020B0604020202020204" pitchFamily="34" charset="0"/>
                <a:cs typeface="Helvetica" panose="020B0604020202020204" pitchFamily="34" charset="0"/>
              </a:rPr>
              <a:t>kapsamda yapılan soruşturmalar sonucunda verilecek cezalar Yüksek Disiplin Kurulunca verilir.</a:t>
            </a:r>
          </a:p>
          <a:p>
            <a:pPr marL="285750" indent="-285750" algn="just">
              <a:buFont typeface="Wingdings" panose="05000000000000000000" pitchFamily="2" charset="2"/>
              <a:buChar char="q"/>
            </a:pPr>
            <a:r>
              <a:rPr lang="tr-TR" sz="1900" dirty="0">
                <a:latin typeface="Helvetica" panose="020B0604020202020204" pitchFamily="34" charset="0"/>
                <a:cs typeface="Helvetica" panose="020B0604020202020204" pitchFamily="34" charset="0"/>
              </a:rPr>
              <a:t>Disiplin cezası vermeye yetkili makamlar, soruşturmada eksiklik olduğunun tespiti halinde eksikliklerin giderilmesi amacıyla dosyayı iade edebilir, soruşturmacı tarafından önerilen disiplin cezasını aynen verebilir, hafifletebilir veya reddedebilir. Teklif edilen cezanın reddedilmesi halinde ilgili disiplin amiri ya da kurulu tarafından ret gerekçesine uygun olarak en geç üç ay içerisinde yeni işlem tesis edilebilir</a:t>
            </a:r>
            <a:r>
              <a:rPr lang="tr-TR" sz="1900" dirty="0" smtClean="0">
                <a:latin typeface="Helvetica" panose="020B0604020202020204" pitchFamily="34" charset="0"/>
                <a:cs typeface="Helvetica" panose="020B0604020202020204" pitchFamily="34" charset="0"/>
              </a:rPr>
              <a:t>.</a:t>
            </a:r>
          </a:p>
          <a:p>
            <a:pPr marL="285750" indent="-285750" algn="just">
              <a:buFont typeface="Wingdings" panose="05000000000000000000" pitchFamily="2" charset="2"/>
              <a:buChar char="q"/>
            </a:pPr>
            <a:r>
              <a:rPr lang="tr-TR" sz="1900" dirty="0">
                <a:latin typeface="Helvetica" panose="020B0604020202020204" pitchFamily="34" charset="0"/>
                <a:cs typeface="Helvetica" panose="020B0604020202020204" pitchFamily="34" charset="0"/>
              </a:rPr>
              <a:t>Disiplin cezası verme yetkisi devredilemez.</a:t>
            </a:r>
          </a:p>
          <a:p>
            <a:pPr marL="285750" indent="-285750" algn="just">
              <a:buFont typeface="Wingdings" panose="05000000000000000000" pitchFamily="2" charset="2"/>
              <a:buChar char="q"/>
            </a:pPr>
            <a:r>
              <a:rPr lang="tr-TR" sz="1900" dirty="0">
                <a:latin typeface="Helvetica" panose="020B0604020202020204" pitchFamily="34" charset="0"/>
                <a:cs typeface="Helvetica" panose="020B0604020202020204" pitchFamily="34" charset="0"/>
              </a:rPr>
              <a:t>Disiplin kurulları gerekli gördüğü takdirde ilgilinin özlük dosyasını ve her türlü evrakı incelemeye, ilgili yerlerden bilgi almaya, her türlü incelemeyi yaptırmaya, yeminli tanık ve bilirkişi dinlemeye veya </a:t>
            </a:r>
            <a:r>
              <a:rPr lang="tr-TR" sz="1900" dirty="0" err="1">
                <a:latin typeface="Helvetica" panose="020B0604020202020204" pitchFamily="34" charset="0"/>
                <a:cs typeface="Helvetica" panose="020B0604020202020204" pitchFamily="34" charset="0"/>
              </a:rPr>
              <a:t>niyabeten</a:t>
            </a:r>
            <a:r>
              <a:rPr lang="tr-TR" sz="1900" dirty="0">
                <a:latin typeface="Helvetica" panose="020B0604020202020204" pitchFamily="34" charset="0"/>
                <a:cs typeface="Helvetica" panose="020B0604020202020204" pitchFamily="34" charset="0"/>
              </a:rPr>
              <a:t> dinletmeye, keşif yapmaya veya yaptırmaya yetkilidir.</a:t>
            </a:r>
          </a:p>
          <a:p>
            <a:pPr algn="just"/>
            <a:endParaRPr lang="tr-TR" dirty="0"/>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86841990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707886"/>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HÜKÜMLERİ-CEZA VERMEDE</a:t>
            </a:r>
          </a:p>
          <a:p>
            <a:r>
              <a:rPr lang="tr-TR" sz="2000" b="1" dirty="0" smtClean="0">
                <a:solidFill>
                  <a:schemeClr val="accent1">
                    <a:lumMod val="50000"/>
                  </a:schemeClr>
                </a:solidFill>
                <a:latin typeface="Helvetica" pitchFamily="34" charset="0"/>
              </a:rPr>
              <a:t>UYGULANACAK TEMEL İLKELER</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6463308"/>
          </a:xfrm>
          <a:prstGeom prst="rect">
            <a:avLst/>
          </a:prstGeom>
          <a:noFill/>
        </p:spPr>
        <p:txBody>
          <a:bodyPr wrap="square" rtlCol="0">
            <a:spAutoFit/>
          </a:bodyPr>
          <a:lstStyle/>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Aynı fiile birden fazla disiplin cezası verilemez. Fiilin birden fazla disiplin suçu teşkil etmesi hâlinde bu suçlardan en ağır cezayı gerektiren disiplin cezası verilir.</a:t>
            </a:r>
          </a:p>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Disiplin cezası verilmesine sebep olmuş bir fiilin, cezaların özlük dosyasından çıkarılmasına ilişkin süre içinde tekerrüründe bir derece ağır ceza uygulanır. Tekerrüre esas alınacak cezanın, süresi içerisinde itiraz edilmemesi veya itirazın reddedilmesi suretiyle kesinleşmiş olması gerekir. Aynı derecede cezayı gerektiren fakat ayrı fiiller nedeniyle verilen disiplin cezalarının üçüncü uygulamasında bir derece ağır ceza verilir. Kanunla affedilmiş disiplin cezaları ile tekerrür nedeniyle verilen bir derece ağır cezalar tekerrüre esas alınmaz.</a:t>
            </a:r>
          </a:p>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Geçmiş hizmetleri sırasındaki çalışmaları olumlu olan veya ödül veya başarı belgesi alanlara verilecek disiplin cezalarında bir derece alt ceza uygulanabilir. Bir derece alt cezayı, asıl cezayı vermeye yetkili makam verir.</a:t>
            </a:r>
          </a:p>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Kademe ilerlemesinin durdurulması veya birden fazla ücretten kesme cezasına bir üst ceza uygulanması gereken hallerde üst ceza kamu görevinden çıkarma cezasıdır. Kamu görevinden çıkarma cezasına bir alt ceza uygulanması gereken hallerde ise alt ceza kademe ilerlemesinin durdurulması veya birden fazla ücretten kesme cezasıdır.</a:t>
            </a:r>
          </a:p>
          <a:p>
            <a:pPr marL="342900" indent="-342900" algn="just">
              <a:buFont typeface="Wingdings" panose="05000000000000000000" pitchFamily="2" charset="2"/>
              <a:buChar char="q"/>
            </a:pPr>
            <a:r>
              <a:rPr lang="tr-TR" sz="2000" dirty="0">
                <a:latin typeface="Helvetica" panose="020B0604020202020204" pitchFamily="34" charset="0"/>
                <a:cs typeface="Helvetica" panose="020B0604020202020204" pitchFamily="34" charset="0"/>
              </a:rPr>
              <a:t>Bu Kanunda sayılan ve disiplin cezası verilmesini gerektiren fiillere nitelik ve ağırlıkları itibarıyla benzer fiilleri işleyenlere de hangi disiplin fiiline benzediği belirtilerek aynı türden disiplin cezaları verilir.</a:t>
            </a:r>
          </a:p>
          <a:p>
            <a:pPr algn="just"/>
            <a:endParaRPr lang="tr-TR" dirty="0"/>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77249124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707886"/>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HÜKÜMLERİ-CEZA VERMEDE</a:t>
            </a:r>
          </a:p>
          <a:p>
            <a:r>
              <a:rPr lang="tr-TR" sz="2000" b="1" dirty="0" smtClean="0">
                <a:solidFill>
                  <a:schemeClr val="accent1">
                    <a:lumMod val="50000"/>
                  </a:schemeClr>
                </a:solidFill>
                <a:latin typeface="Helvetica" pitchFamily="34" charset="0"/>
              </a:rPr>
              <a:t>UYGULANACAK TEMEL İLKELER</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6093976"/>
          </a:xfrm>
          <a:prstGeom prst="rect">
            <a:avLst/>
          </a:prstGeom>
          <a:noFill/>
        </p:spPr>
        <p:txBody>
          <a:bodyPr wrap="square" rtlCol="0">
            <a:spAutoFit/>
          </a:bodyPr>
          <a:lstStyle/>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Birinci derecenin son kademesinde bulunulması nedeniyle kademe ilerlemesinin durdurulması cezasının uygulanamaması halinde brüt aylıklarının 1/4’ü ila 1/2’si oranında aylıktan kesme cezası uygulanır. Tekerrürü halinde ise ilgili disiplin kurulu tarafından kamu görevinden çıkarma cezası verilir.</a:t>
            </a:r>
          </a:p>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Disiplin cezaları, verildikleri tarihten itibaren, aylıktan veya ücretten kesme cezası ile kademe ilerlemesinin durdurulması veya birden fazla ücretten kesme cezası ise cezanın verildiği tarihi izleyen aybaşında uygulanır.</a:t>
            </a:r>
          </a:p>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Disiplin cezaları üst disiplin amirine, üniversite öğretim mesleğinden çıkarma cezası tüm yükseköğretim kurumlarına, kamu görevinden çıkarma cezası ise ayrıca Devlet Personel Başkanlığına bildirilir.</a:t>
            </a:r>
          </a:p>
          <a:p>
            <a:pPr marL="342900" indent="-34290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Aylıktan veya ücretten kesme cezası alanlar üç yıl, kademe ilerlemesinin durdurulması veya birden fazla ücretten kesme cezası alanlar beş yıl boyunca rektör, dekan, enstitü müdürü, yüksekokul müdürü, meslek yüksekokulu müdürü, bölüm başkanı, anabilim dalı başkanı, </a:t>
            </a:r>
            <a:r>
              <a:rPr lang="tr-TR" sz="2100" dirty="0" err="1">
                <a:latin typeface="Helvetica" panose="020B0604020202020204" pitchFamily="34" charset="0"/>
                <a:cs typeface="Helvetica" panose="020B0604020202020204" pitchFamily="34" charset="0"/>
              </a:rPr>
              <a:t>anasanat</a:t>
            </a:r>
            <a:r>
              <a:rPr lang="tr-TR" sz="2100" dirty="0">
                <a:latin typeface="Helvetica" panose="020B0604020202020204" pitchFamily="34" charset="0"/>
                <a:cs typeface="Helvetica" panose="020B0604020202020204" pitchFamily="34" charset="0"/>
              </a:rPr>
              <a:t> dalı başkanı, bilim dalı başkanı, sanat dalı başkanı, daire başkanı dengi ve üstü kadrolara atanamazlar. Söz konusu disiplin cezalarının verildiği tarihte bu görevlerde bulunanların görevleri kendiliğinden sona erer ve durum ilgili mercilere derhal bildirilir.</a:t>
            </a:r>
          </a:p>
          <a:p>
            <a:pPr algn="just"/>
            <a:endParaRPr lang="tr-TR" dirty="0"/>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308722379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707886"/>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HÜKÜMLERİ-DİSİPLİN KURULLARI</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6678751"/>
          </a:xfrm>
          <a:prstGeom prst="rect">
            <a:avLst/>
          </a:prstGeom>
          <a:noFill/>
        </p:spPr>
        <p:txBody>
          <a:bodyPr wrap="square" rtlCol="0">
            <a:spAutoFit/>
          </a:bodyPr>
          <a:lstStyle/>
          <a:p>
            <a:pPr marL="342900" indent="-342900" algn="just">
              <a:buFont typeface="Wingdings" panose="05000000000000000000" pitchFamily="2" charset="2"/>
              <a:buChar char="q"/>
            </a:pPr>
            <a:r>
              <a:rPr lang="tr-TR" sz="2200" dirty="0">
                <a:latin typeface="Helvetica" panose="020B0604020202020204" pitchFamily="34" charset="0"/>
                <a:cs typeface="Helvetica" panose="020B0604020202020204" pitchFamily="34" charset="0"/>
              </a:rPr>
              <a:t>Yüksek Disiplin Kurulu Yükseköğretim Genel Kuruludur.</a:t>
            </a: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Üniversite </a:t>
            </a:r>
            <a:r>
              <a:rPr lang="tr-TR" sz="2200" dirty="0">
                <a:latin typeface="Helvetica" panose="020B0604020202020204" pitchFamily="34" charset="0"/>
                <a:cs typeface="Helvetica" panose="020B0604020202020204" pitchFamily="34" charset="0"/>
              </a:rPr>
              <a:t>disiplin kurulu üniversite yönetim kuruludur. Üniversiteye bağlı birimlerin yönetim kurulları disiplin kurulu olarak görev yapar. Rektörlüğe bağlı birimlerdeki disiplin kurulu; akademik personel ve daire başkanı kadrosunun dengi ve üstü kadrolarda bulunanlar için rektör yardımcısı başkanlığında üniversite yönetim kurulunca her takvim yılı başında belirlenen profesör unvanlı dört öğretim üyesinden, memurlar için ise Genel Sekreterin başkanlığında, Hukuk Müşaviri ile Personel Dairesi Başkanından oluşur.</a:t>
            </a:r>
          </a:p>
          <a:p>
            <a:pPr marL="342900" indent="-342900" algn="just">
              <a:buFont typeface="Wingdings" panose="05000000000000000000" pitchFamily="2" charset="2"/>
              <a:buChar char="q"/>
            </a:pPr>
            <a:r>
              <a:rPr lang="tr-TR" sz="2200" dirty="0" smtClean="0">
                <a:latin typeface="Helvetica" panose="020B0604020202020204" pitchFamily="34" charset="0"/>
                <a:cs typeface="Helvetica" panose="020B0604020202020204" pitchFamily="34" charset="0"/>
              </a:rPr>
              <a:t>Yüksek </a:t>
            </a:r>
            <a:r>
              <a:rPr lang="tr-TR" sz="2200" dirty="0">
                <a:latin typeface="Helvetica" panose="020B0604020202020204" pitchFamily="34" charset="0"/>
                <a:cs typeface="Helvetica" panose="020B0604020202020204" pitchFamily="34" charset="0"/>
              </a:rPr>
              <a:t>Disiplin Kurulu hariç, disiplin kurullarında profesörlerle ilgili hususların görüşülmesinde doçent ve doktor öğretim üyeleri, doçentlerle ilgili hususların görüşülmesinde doktor öğretim üyeleri ve kendileri ile ilgili hususların görüşülmesinde ilgili üyeler görüşmelere katılamazlar. </a:t>
            </a:r>
          </a:p>
          <a:p>
            <a:pPr marL="342900" indent="-342900" algn="just">
              <a:buFont typeface="Wingdings" panose="05000000000000000000" pitchFamily="2" charset="2"/>
              <a:buChar char="q"/>
            </a:pPr>
            <a:r>
              <a:rPr lang="tr-TR" sz="2200" dirty="0">
                <a:latin typeface="Helvetica" panose="020B0604020202020204" pitchFamily="34" charset="0"/>
                <a:cs typeface="Helvetica" panose="020B0604020202020204" pitchFamily="34" charset="0"/>
              </a:rPr>
              <a:t>Soruşturmada görev alanlar disiplin kurullarındaki oylamalara, disiplin kurulunda görev alanlar ile disiplin cezası verenler bu cezalara itirazların görüşüldüğü kurullardaki oylamalara katılamazlar.</a:t>
            </a:r>
          </a:p>
          <a:p>
            <a:pPr marL="342900" indent="-342900" algn="just">
              <a:buFont typeface="Wingdings" panose="05000000000000000000" pitchFamily="2" charset="2"/>
              <a:buChar char="q"/>
            </a:pPr>
            <a:r>
              <a:rPr lang="tr-TR" sz="2200" dirty="0">
                <a:latin typeface="Helvetica" panose="020B0604020202020204" pitchFamily="34" charset="0"/>
                <a:cs typeface="Helvetica" panose="020B0604020202020204" pitchFamily="34" charset="0"/>
              </a:rPr>
              <a:t>Herhangi bir sebeple disiplin kurullarının teşekkül edememesi halinde eksik üyelikler eşdeğer unvana sahip öğretim üyeleri arasından senato tarafından belirlenen üyelerce tamamlanır.</a:t>
            </a:r>
          </a:p>
          <a:p>
            <a:pPr algn="just"/>
            <a:endParaRPr lang="tr-TR" dirty="0"/>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179229485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 xmlns:a16="http://schemas.microsoft.com/office/drawing/2014/main" id="{5FBFE52F-C34A-3444-AFA7-C813C999210E}"/>
              </a:ext>
            </a:extLst>
          </p:cNvPr>
          <p:cNvPicPr>
            <a:picLocks noChangeAspect="1"/>
          </p:cNvPicPr>
          <p:nvPr/>
        </p:nvPicPr>
        <p:blipFill>
          <a:blip r:embed="rId2"/>
          <a:stretch>
            <a:fillRect/>
          </a:stretch>
        </p:blipFill>
        <p:spPr>
          <a:xfrm>
            <a:off x="2" y="-97768"/>
            <a:ext cx="12192000" cy="6955768"/>
          </a:xfrm>
          <a:prstGeom prst="rect">
            <a:avLst/>
          </a:prstGeom>
        </p:spPr>
      </p:pic>
      <p:sp>
        <p:nvSpPr>
          <p:cNvPr id="24" name="Dikdörtgen 23">
            <a:extLst>
              <a:ext uri="{FF2B5EF4-FFF2-40B4-BE49-F238E27FC236}">
                <a16:creationId xmlns="" xmlns:a16="http://schemas.microsoft.com/office/drawing/2014/main" id="{4EC0CCF7-578E-E647-A8E0-D8CB277624CD}"/>
              </a:ext>
            </a:extLst>
          </p:cNvPr>
          <p:cNvSpPr/>
          <p:nvPr/>
        </p:nvSpPr>
        <p:spPr>
          <a:xfrm>
            <a:off x="3290127" y="-8388"/>
            <a:ext cx="5246557" cy="400110"/>
          </a:xfrm>
          <a:prstGeom prst="rect">
            <a:avLst/>
          </a:prstGeom>
        </p:spPr>
        <p:txBody>
          <a:bodyPr wrap="square">
            <a:spAutoFit/>
          </a:bodyPr>
          <a:lstStyle/>
          <a:p>
            <a:r>
              <a:rPr lang="tr-TR" sz="2000" b="1" dirty="0" smtClean="0">
                <a:solidFill>
                  <a:schemeClr val="accent1">
                    <a:lumMod val="50000"/>
                  </a:schemeClr>
                </a:solidFill>
                <a:latin typeface="Helvetica" pitchFamily="34" charset="0"/>
              </a:rPr>
              <a:t>DİSİPLİN HÜKÜMLERİ-İTİRAZ</a:t>
            </a:r>
          </a:p>
        </p:txBody>
      </p:sp>
      <p:sp>
        <p:nvSpPr>
          <p:cNvPr id="14" name="Rectangle 3"/>
          <p:cNvSpPr txBox="1">
            <a:spLocks noChangeArrowheads="1"/>
          </p:cNvSpPr>
          <p:nvPr/>
        </p:nvSpPr>
        <p:spPr bwMode="auto">
          <a:xfrm>
            <a:off x="455815" y="947921"/>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endParaRPr lang="tr-TR" sz="2400" b="1" i="1" dirty="0">
              <a:latin typeface="Helvetica" panose="020B0604020202020204" pitchFamily="34" charset="0"/>
              <a:ea typeface="Cambria" panose="02040503050406030204" pitchFamily="18" charset="0"/>
              <a:cs typeface="Helvetica" panose="020B0604020202020204" pitchFamily="34" charset="0"/>
            </a:endParaRPr>
          </a:p>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endParaRPr lang="tr-TR" sz="2400" b="1" i="1" dirty="0" smtClean="0">
              <a:latin typeface="Helvetica" panose="020B0604020202020204" pitchFamily="34" charset="0"/>
              <a:ea typeface="Cambria" panose="02040503050406030204" pitchFamily="18" charset="0"/>
              <a:cs typeface="Helvetica" panose="020B0604020202020204" pitchFamily="34" charset="0"/>
            </a:endParaRP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306187" y="1111771"/>
            <a:ext cx="11579629" cy="6093976"/>
          </a:xfrm>
          <a:prstGeom prst="rect">
            <a:avLst/>
          </a:prstGeom>
          <a:noFill/>
        </p:spPr>
        <p:txBody>
          <a:bodyPr wrap="square" rtlCol="0">
            <a:spAutoFit/>
          </a:bodyPr>
          <a:lstStyle/>
          <a:p>
            <a:pPr marL="285750" indent="-28575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Uyarma </a:t>
            </a:r>
            <a:r>
              <a:rPr lang="tr-TR" sz="2100" dirty="0">
                <a:latin typeface="Helvetica" panose="020B0604020202020204" pitchFamily="34" charset="0"/>
                <a:cs typeface="Helvetica" panose="020B0604020202020204" pitchFamily="34" charset="0"/>
              </a:rPr>
              <a:t>ve kınama cezalarına karşı itiraz, ilgilinin görevli olduğu birimin disiplin kuruluna, rektör tarafından verilen uyarma ve kınama cezalarına karşı üniversite disiplin kuruluna, rektörler ve bağımsız vakıf meslek yüksekokulu müdürleri için Yüksek Disiplin Kuruluna yapılabilir. Cezayı veren disiplin amiri disiplin kurullarına katılamaz. Bu halde ilgili disiplin kuruluna, üyelerden en yüksek unvanlı öğretim üyesi, en yüksek unvanlı öğretim üyesinin birden fazla olması halinde en kıdemli üye, öğretim üyesi bulunmaması halinde en kıdemli öğretim görevlisi başkanlık eder.</a:t>
            </a:r>
          </a:p>
          <a:p>
            <a:pPr marL="285750" indent="-28575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Aylıktan </a:t>
            </a:r>
            <a:r>
              <a:rPr lang="tr-TR" sz="2100" dirty="0">
                <a:latin typeface="Helvetica" panose="020B0604020202020204" pitchFamily="34" charset="0"/>
                <a:cs typeface="Helvetica" panose="020B0604020202020204" pitchFamily="34" charset="0"/>
              </a:rPr>
              <a:t>veya ücretten kesme ve kademe ilerlemesinin durdurulması veya birden fazla ücretten kesme cezasına karşı itiraz ilgilinin görevli olduğu üniversite disiplin kuruluna, yükseköğretim üst kuruluşlarında görev yapan personel için Yüksek Disiplin Kuruluna yapılabilir</a:t>
            </a:r>
            <a:r>
              <a:rPr lang="tr-TR" sz="2100" dirty="0" smtClean="0">
                <a:latin typeface="Helvetica" panose="020B0604020202020204" pitchFamily="34" charset="0"/>
                <a:cs typeface="Helvetica" panose="020B0604020202020204" pitchFamily="34" charset="0"/>
              </a:rPr>
              <a:t>.</a:t>
            </a:r>
          </a:p>
          <a:p>
            <a:pPr marL="285750" indent="-285750" algn="just">
              <a:buFont typeface="Wingdings" panose="05000000000000000000" pitchFamily="2" charset="2"/>
              <a:buChar char="q"/>
            </a:pPr>
            <a:r>
              <a:rPr lang="tr-TR" sz="2100" dirty="0" smtClean="0">
                <a:latin typeface="Helvetica" panose="020B0604020202020204" pitchFamily="34" charset="0"/>
                <a:cs typeface="Helvetica" panose="020B0604020202020204" pitchFamily="34" charset="0"/>
              </a:rPr>
              <a:t>İtiraz </a:t>
            </a:r>
            <a:r>
              <a:rPr lang="tr-TR" sz="2100" dirty="0">
                <a:latin typeface="Helvetica" panose="020B0604020202020204" pitchFamily="34" charset="0"/>
                <a:cs typeface="Helvetica" panose="020B0604020202020204" pitchFamily="34" charset="0"/>
              </a:rPr>
              <a:t>süresi, cezanın tebliğ tarihinden itibaren yedi gündür.</a:t>
            </a:r>
          </a:p>
          <a:p>
            <a:pPr marL="285750" indent="-28575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İtiraz mercileri, itiraz tarihinden itibaren altmış gün içinde karar verir.</a:t>
            </a:r>
          </a:p>
          <a:p>
            <a:pPr marL="285750" indent="-285750" algn="just">
              <a:buFont typeface="Wingdings" panose="05000000000000000000" pitchFamily="2" charset="2"/>
              <a:buChar char="q"/>
            </a:pPr>
            <a:r>
              <a:rPr lang="tr-TR" sz="2100" dirty="0">
                <a:latin typeface="Helvetica" panose="020B0604020202020204" pitchFamily="34" charset="0"/>
                <a:cs typeface="Helvetica" panose="020B0604020202020204" pitchFamily="34" charset="0"/>
              </a:rPr>
              <a:t>İtiraz mercileri itirazı kabul ya da reddedebilir. İtirazın kabul edilmesi halinde ceza tüm sonuçlarıyla ortadan kalkar, ancak ilgili disiplin amiri veya disiplin kurulu tarafından kabul gerekçesine uygun olarak en geç üç ay içerisinde yeni bir işlem tesis edilebilir.</a:t>
            </a:r>
          </a:p>
          <a:p>
            <a:pPr algn="just"/>
            <a:endParaRPr lang="tr-TR" dirty="0"/>
          </a:p>
          <a:p>
            <a:r>
              <a:rPr lang="tr-TR" dirty="0"/>
              <a:t> </a:t>
            </a:r>
          </a:p>
          <a:p>
            <a:pPr algn="just"/>
            <a:r>
              <a:rPr lang="tr-TR" dirty="0">
                <a:latin typeface="Helvetica" panose="020B0604020202020204" pitchFamily="34" charset="0"/>
                <a:cs typeface="Helvetica" panose="020B0604020202020204" pitchFamily="34" charset="0"/>
              </a:rPr>
              <a:t>            </a:t>
            </a:r>
          </a:p>
        </p:txBody>
      </p:sp>
    </p:spTree>
    <p:extLst>
      <p:ext uri="{BB962C8B-B14F-4D97-AF65-F5344CB8AC3E}">
        <p14:creationId xmlns:p14="http://schemas.microsoft.com/office/powerpoint/2010/main" val="194295199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1901</TotalTime>
  <Words>10458</Words>
  <Application>Microsoft Office PowerPoint</Application>
  <PresentationFormat>Geniş ekran</PresentationFormat>
  <Paragraphs>1156</Paragraphs>
  <Slides>104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104</vt:i4>
      </vt:variant>
    </vt:vector>
  </HeadingPairs>
  <TitlesOfParts>
    <vt:vector size="111" baseType="lpstr">
      <vt:lpstr>Arial</vt:lpstr>
      <vt:lpstr>Calibri</vt:lpstr>
      <vt:lpstr>Calibri Light</vt:lpstr>
      <vt:lpstr>Cambria</vt:lpstr>
      <vt:lpstr>Helvetica</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Basın Yayın</dc:creator>
  <cp:lastModifiedBy>ferhat</cp:lastModifiedBy>
  <cp:revision>323</cp:revision>
  <dcterms:created xsi:type="dcterms:W3CDTF">2020-03-03T07:32:53Z</dcterms:created>
  <dcterms:modified xsi:type="dcterms:W3CDTF">2025-10-06T08:45:19Z</dcterms:modified>
</cp:coreProperties>
</file>